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698" r:id="rId4"/>
    <p:sldMasterId id="2147483699" r:id="rId5"/>
    <p:sldMasterId id="2147483700" r:id="rId6"/>
    <p:sldMasterId id="2147483701" r:id="rId7"/>
    <p:sldMasterId id="2147483702" r:id="rId8"/>
  </p:sldMasterIdLst>
  <p:notesMasterIdLst>
    <p:notesMasterId r:id="rId38"/>
  </p:notesMasterIdLst>
  <p:handoutMasterIdLst>
    <p:handoutMasterId r:id="rId39"/>
  </p:handoutMasterIdLst>
  <p:sldIdLst>
    <p:sldId id="448" r:id="rId9"/>
    <p:sldId id="461" r:id="rId10"/>
    <p:sldId id="527" r:id="rId11"/>
    <p:sldId id="539" r:id="rId12"/>
    <p:sldId id="607" r:id="rId13"/>
    <p:sldId id="553" r:id="rId14"/>
    <p:sldId id="555" r:id="rId15"/>
    <p:sldId id="556" r:id="rId16"/>
    <p:sldId id="608" r:id="rId17"/>
    <p:sldId id="592" r:id="rId18"/>
    <p:sldId id="591" r:id="rId19"/>
    <p:sldId id="586" r:id="rId20"/>
    <p:sldId id="587" r:id="rId21"/>
    <p:sldId id="560" r:id="rId22"/>
    <p:sldId id="561" r:id="rId23"/>
    <p:sldId id="558" r:id="rId24"/>
    <p:sldId id="583" r:id="rId25"/>
    <p:sldId id="609" r:id="rId26"/>
    <p:sldId id="593" r:id="rId27"/>
    <p:sldId id="595" r:id="rId28"/>
    <p:sldId id="602" r:id="rId29"/>
    <p:sldId id="597" r:id="rId30"/>
    <p:sldId id="598" r:id="rId31"/>
    <p:sldId id="603" r:id="rId32"/>
    <p:sldId id="604" r:id="rId33"/>
    <p:sldId id="610" r:id="rId34"/>
    <p:sldId id="605" r:id="rId35"/>
    <p:sldId id="606" r:id="rId36"/>
    <p:sldId id="611" r:id="rId37"/>
  </p:sldIdLst>
  <p:sldSz cx="12196763"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42">
          <p15:clr>
            <a:srgbClr val="A4A3A4"/>
          </p15:clr>
        </p15:guide>
        <p15:guide id="2" pos="384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A9BECB"/>
    <a:srgbClr val="781E19"/>
    <a:srgbClr val="DDDDDD"/>
    <a:srgbClr val="21A3D0"/>
    <a:srgbClr val="AF1D5C"/>
    <a:srgbClr val="D01C63"/>
    <a:srgbClr val="0067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1" autoAdjust="0"/>
    <p:restoredTop sz="94660"/>
  </p:normalViewPr>
  <p:slideViewPr>
    <p:cSldViewPr snapToObjects="1" showGuides="1">
      <p:cViewPr varScale="1">
        <p:scale>
          <a:sx n="82" d="100"/>
          <a:sy n="82" d="100"/>
        </p:scale>
        <p:origin x="-701" y="-91"/>
      </p:cViewPr>
      <p:guideLst>
        <p:guide orient="horz" pos="2142"/>
        <p:guide pos="3841"/>
      </p:guideLst>
    </p:cSldViewPr>
  </p:slideViewPr>
  <p:notesTextViewPr>
    <p:cViewPr>
      <p:scale>
        <a:sx n="1" d="1"/>
        <a:sy n="1" d="1"/>
      </p:scale>
      <p:origin x="0" y="0"/>
    </p:cViewPr>
  </p:notesTextViewPr>
  <p:sorterViewPr>
    <p:cViewPr>
      <p:scale>
        <a:sx n="139" d="100"/>
        <a:sy n="139" d="100"/>
      </p:scale>
      <p:origin x="0" y="0"/>
    </p:cViewPr>
  </p:sorterViewPr>
  <p:notesViewPr>
    <p:cSldViewPr snapToObjects="1">
      <p:cViewPr varScale="1">
        <p:scale>
          <a:sx n="96" d="100"/>
          <a:sy n="96" d="100"/>
        </p:scale>
        <p:origin x="-76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9A4F2E-730C-4EDF-8A7C-C67AC0148D6F}" type="datetimeFigureOut">
              <a:rPr lang="zh-CN" altLang="en-US" smtClean="0"/>
              <a:t>2019/11/16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73FE48-E674-4162-A89A-F672B2EEBC01}" type="slidenum">
              <a:rPr lang="zh-CN" altLang="en-US" smtClean="0"/>
              <a:t>‹#›</a:t>
            </a:fld>
            <a:endParaRPr lang="zh-CN" altLang="en-US"/>
          </a:p>
        </p:txBody>
      </p:sp>
    </p:spTree>
    <p:extLst>
      <p:ext uri="{BB962C8B-B14F-4D97-AF65-F5344CB8AC3E}">
        <p14:creationId xmlns:p14="http://schemas.microsoft.com/office/powerpoint/2010/main" val="2018885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59EF015-F3B6-49FB-B9DB-63F1E967883D}" type="datetimeFigureOut">
              <a:rPr lang="zh-CN" altLang="en-US"/>
              <a:pPr/>
              <a:t>2019/11/16</a:t>
            </a:fld>
            <a:endParaRPr lang="en-US" altLang="zh-CN"/>
          </a:p>
        </p:txBody>
      </p:sp>
      <p:sp>
        <p:nvSpPr>
          <p:cNvPr id="10244"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467521EB-5711-4726-8947-0FA1F056053E}" type="slidenum">
              <a:rPr lang="zh-CN" altLang="en-US"/>
              <a:pPr/>
              <a:t>‹#›</a:t>
            </a:fld>
            <a:endParaRPr lang="en-US" altLang="zh-CN"/>
          </a:p>
        </p:txBody>
      </p:sp>
    </p:spTree>
    <p:extLst>
      <p:ext uri="{BB962C8B-B14F-4D97-AF65-F5344CB8AC3E}">
        <p14:creationId xmlns:p14="http://schemas.microsoft.com/office/powerpoint/2010/main" val="13463081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832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57699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6945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29584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397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254668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72293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1505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65536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04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0343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50523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792078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66331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8010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80302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98559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486174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1375" y="1600200"/>
            <a:ext cx="518001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181600"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9492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0631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72854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90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635102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046398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146279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57864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53383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33885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64981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605386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1375" y="1600200"/>
            <a:ext cx="518001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181600"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588397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33354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07793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1375" y="1600200"/>
            <a:ext cx="518001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181600"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2867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44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8320124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846881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69204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2516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417985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71331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833842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1375" y="1600200"/>
            <a:ext cx="518001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181600"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43847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8043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矩形 7"/>
          <p:cNvSpPr/>
          <p:nvPr userDrawn="1"/>
        </p:nvSpPr>
        <p:spPr>
          <a:xfrm>
            <a:off x="8325228" y="6545425"/>
            <a:ext cx="775136" cy="246221"/>
          </a:xfrm>
          <a:prstGeom prst="rect">
            <a:avLst/>
          </a:prstGeom>
        </p:spPr>
        <p:txBody>
          <a:bodyPr wrap="square">
            <a:spAutoFit/>
          </a:bodyPr>
          <a:lstStyle/>
          <a:p>
            <a:pPr fontAlgn="auto">
              <a:spcBef>
                <a:spcPts val="0"/>
              </a:spcBef>
              <a:spcAft>
                <a:spcPts val="0"/>
              </a:spcAft>
              <a:buFontTx/>
              <a:buNone/>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buFontTx/>
              <a:buNone/>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buFontTx/>
              <a:buNone/>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buFontTx/>
              <a:buNone/>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buFontTx/>
              <a:buNone/>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buFontTx/>
              <a:buNone/>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buFontTx/>
              <a:buNone/>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buFontTx/>
              <a:buNone/>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fontAlgn="auto">
              <a:spcBef>
                <a:spcPts val="0"/>
              </a:spcBef>
              <a:spcAft>
                <a:spcPts val="0"/>
              </a:spcAft>
              <a:buFontTx/>
              <a:buNone/>
            </a:pPr>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fontAlgn="auto">
              <a:spcBef>
                <a:spcPts val="0"/>
              </a:spcBef>
              <a:spcAft>
                <a:spcPts val="0"/>
              </a:spcAft>
              <a:buFontTx/>
              <a:buNone/>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311709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61732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098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6440371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945533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04986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84048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654957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68059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8191635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1375" y="1600200"/>
            <a:ext cx="5180013"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181600" cy="4276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86173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878956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968025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644861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4156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113467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890667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76032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075" y="590550"/>
            <a:ext cx="2627313"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1375" y="590550"/>
            <a:ext cx="773430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88211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5678274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774907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426758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3545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81584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18302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043439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68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9857512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3868631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846599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335332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8763"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87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817292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351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401471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20363"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2036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6298401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71375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2036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93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93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375" y="1681163"/>
            <a:ext cx="51847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375" y="2505075"/>
            <a:ext cx="5184775"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39934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433568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9286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4775" y="987425"/>
            <a:ext cx="617537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0807799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2620239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994829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8845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382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4775" y="987425"/>
            <a:ext cx="617537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3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78721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18" Type="http://schemas.openxmlformats.org/officeDocument/2006/relationships/image" Target="../media/image7.png"/><Relationship Id="rId26" Type="http://schemas.openxmlformats.org/officeDocument/2006/relationships/image" Target="../media/image15.png"/><Relationship Id="rId3" Type="http://schemas.openxmlformats.org/officeDocument/2006/relationships/slideLayout" Target="../slideLayouts/slideLayout58.xml"/><Relationship Id="rId21" Type="http://schemas.openxmlformats.org/officeDocument/2006/relationships/image" Target="../media/image10.png"/><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6.png"/><Relationship Id="rId25" Type="http://schemas.openxmlformats.org/officeDocument/2006/relationships/image" Target="../media/image14.png"/><Relationship Id="rId2" Type="http://schemas.openxmlformats.org/officeDocument/2006/relationships/slideLayout" Target="../slideLayouts/slideLayout57.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image" Target="../media/image13.png"/><Relationship Id="rId5" Type="http://schemas.openxmlformats.org/officeDocument/2006/relationships/slideLayout" Target="../slideLayouts/slideLayout60.xml"/><Relationship Id="rId15" Type="http://schemas.openxmlformats.org/officeDocument/2006/relationships/image" Target="../media/image4.png"/><Relationship Id="rId23" Type="http://schemas.openxmlformats.org/officeDocument/2006/relationships/image" Target="../media/image12.png"/><Relationship Id="rId10" Type="http://schemas.openxmlformats.org/officeDocument/2006/relationships/slideLayout" Target="../slideLayouts/slideLayout65.xml"/><Relationship Id="rId19" Type="http://schemas.openxmlformats.org/officeDocument/2006/relationships/image" Target="../media/image8.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 Id="rId22"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dk2" tx1="lt1" bg2="dk1"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2051"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3075"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dk2" tx1="lt1" bg2="dk1"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5123"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dk2" tx1="lt1" bg2="dk1"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614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dk2" tx1="lt1" bg2="dk1"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pic>
        <p:nvPicPr>
          <p:cNvPr id="7170" name="Picture 2" descr="PPECLOGO-eff-0-1"/>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4146550" y="2886075"/>
            <a:ext cx="10604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PPECLOGO-eff-0-2"/>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431213" y="2757488"/>
            <a:ext cx="10953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PPECLOGO-eff-0-3"/>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1039813" y="1447800"/>
            <a:ext cx="30146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descr="PPECLOGO-eff-0-1"/>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4467225" y="3770313"/>
            <a:ext cx="523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PPECLOGO-eff-0-1"/>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377113" y="2903538"/>
            <a:ext cx="4000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8" descr="PPECLOGO-eff-0-2"/>
          <p:cNvPicPr>
            <a:picLocks noChangeAspect="1" noChangeArrowheads="1"/>
          </p:cNvPicPr>
          <p:nvPr userDrawn="1"/>
        </p:nvPicPr>
        <p:blipFill>
          <a:blip r:embed="rId18">
            <a:extLst>
              <a:ext uri="{28A0092B-C50C-407E-A947-70E740481C1C}">
                <a14:useLocalDpi xmlns:a14="http://schemas.microsoft.com/office/drawing/2010/main"/>
              </a:ext>
            </a:extLst>
          </a:blip>
          <a:srcRect/>
          <a:stretch>
            <a:fillRect/>
          </a:stretch>
        </p:blipFill>
        <p:spPr bwMode="auto">
          <a:xfrm>
            <a:off x="5278438" y="2574925"/>
            <a:ext cx="981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9" descr="PPECLOGO-eff-5-4"/>
          <p:cNvPicPr>
            <a:picLocks noChangeAspect="1" noChangeArrowheads="1"/>
          </p:cNvPicPr>
          <p:nvPr userDrawn="1"/>
        </p:nvPicPr>
        <p:blipFill>
          <a:blip r:embed="rId19">
            <a:extLst>
              <a:ext uri="{28A0092B-C50C-407E-A947-70E740481C1C}">
                <a14:useLocalDpi xmlns:a14="http://schemas.microsoft.com/office/drawing/2010/main"/>
              </a:ext>
            </a:extLst>
          </a:blip>
          <a:srcRect/>
          <a:stretch>
            <a:fillRect/>
          </a:stretch>
        </p:blipFill>
        <p:spPr bwMode="auto">
          <a:xfrm>
            <a:off x="3262313" y="3206750"/>
            <a:ext cx="14779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10" descr="PPECLOGO-eff-5-2"/>
          <p:cNvPicPr>
            <a:picLocks noChangeAspect="1" noChangeArrowheads="1"/>
          </p:cNvPicPr>
          <p:nvPr userDrawn="1"/>
        </p:nvPicPr>
        <p:blipFill>
          <a:blip r:embed="rId20">
            <a:extLst>
              <a:ext uri="{28A0092B-C50C-407E-A947-70E740481C1C}">
                <a14:useLocalDpi xmlns:a14="http://schemas.microsoft.com/office/drawing/2010/main"/>
              </a:ext>
            </a:extLst>
          </a:blip>
          <a:srcRect/>
          <a:stretch>
            <a:fillRect/>
          </a:stretch>
        </p:blipFill>
        <p:spPr bwMode="auto">
          <a:xfrm>
            <a:off x="5353050" y="3446463"/>
            <a:ext cx="183356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1" descr="PPECLOGO-eff-5-4"/>
          <p:cNvPicPr>
            <a:picLocks noChangeAspect="1" noChangeArrowheads="1"/>
          </p:cNvPicPr>
          <p:nvPr userDrawn="1"/>
        </p:nvPicPr>
        <p:blipFill>
          <a:blip r:embed="rId21" cstate="screen">
            <a:extLst>
              <a:ext uri="{28A0092B-C50C-407E-A947-70E740481C1C}">
                <a14:useLocalDpi xmlns:a14="http://schemas.microsoft.com/office/drawing/2010/main"/>
              </a:ext>
            </a:extLst>
          </a:blip>
          <a:srcRect/>
          <a:stretch>
            <a:fillRect/>
          </a:stretch>
        </p:blipFill>
        <p:spPr bwMode="auto">
          <a:xfrm>
            <a:off x="9885363" y="2725738"/>
            <a:ext cx="1117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2" descr="PPECLOGO-eff-0-1"/>
          <p:cNvPicPr>
            <a:picLocks noChangeAspect="1" noChangeArrowheads="1"/>
          </p:cNvPicPr>
          <p:nvPr userDrawn="1"/>
        </p:nvPicPr>
        <p:blipFill>
          <a:blip r:embed="rId22">
            <a:extLst>
              <a:ext uri="{28A0092B-C50C-407E-A947-70E740481C1C}">
                <a14:useLocalDpi xmlns:a14="http://schemas.microsoft.com/office/drawing/2010/main"/>
              </a:ext>
            </a:extLst>
          </a:blip>
          <a:srcRect/>
          <a:stretch>
            <a:fillRect/>
          </a:stretch>
        </p:blipFill>
        <p:spPr bwMode="auto">
          <a:xfrm>
            <a:off x="7942263" y="3624263"/>
            <a:ext cx="522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3" descr="PPECLOGO-eff-0-1"/>
          <p:cNvPicPr>
            <a:picLocks noChangeAspect="1" noChangeArrowheads="1"/>
          </p:cNvPicPr>
          <p:nvPr userDrawn="1"/>
        </p:nvPicPr>
        <p:blipFill>
          <a:blip r:embed="rId22">
            <a:extLst>
              <a:ext uri="{28A0092B-C50C-407E-A947-70E740481C1C}">
                <a14:useLocalDpi xmlns:a14="http://schemas.microsoft.com/office/drawing/2010/main"/>
              </a:ext>
            </a:extLst>
          </a:blip>
          <a:srcRect/>
          <a:stretch>
            <a:fillRect/>
          </a:stretch>
        </p:blipFill>
        <p:spPr bwMode="auto">
          <a:xfrm>
            <a:off x="11255375" y="2365375"/>
            <a:ext cx="522288"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4" descr="PPECLOGO-eff2-1-2"/>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a:off x="2054225" y="2795588"/>
            <a:ext cx="169703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5" descr="PPECLOGO-eff2-1-3"/>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983038" y="2786063"/>
            <a:ext cx="438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6" descr="PPECLOGO-eff2-1-4"/>
          <p:cNvPicPr>
            <a:picLocks noChangeAspect="1" noChangeArrowheads="1"/>
          </p:cNvPicPr>
          <p:nvPr userDrawn="1"/>
        </p:nvPicPr>
        <p:blipFill>
          <a:blip r:embed="rId25">
            <a:extLst>
              <a:ext uri="{28A0092B-C50C-407E-A947-70E740481C1C}">
                <a14:useLocalDpi xmlns:a14="http://schemas.microsoft.com/office/drawing/2010/main"/>
              </a:ext>
            </a:extLst>
          </a:blip>
          <a:srcRect/>
          <a:stretch>
            <a:fillRect/>
          </a:stretch>
        </p:blipFill>
        <p:spPr bwMode="auto">
          <a:xfrm>
            <a:off x="8520113" y="3325813"/>
            <a:ext cx="7032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7" descr="PPECLOGO-eff2-1-3"/>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9239250" y="2909888"/>
            <a:ext cx="3603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8" descr="PPECLOGO-eff2-1-3"/>
          <p:cNvPicPr>
            <a:picLocks noChangeAspect="1" noChangeArrowheads="1"/>
          </p:cNvPicPr>
          <p:nvPr userDrawn="1"/>
        </p:nvPicPr>
        <p:blipFill>
          <a:blip r:embed="rId26" cstate="screen">
            <a:extLst>
              <a:ext uri="{28A0092B-C50C-407E-A947-70E740481C1C}">
                <a14:useLocalDpi xmlns:a14="http://schemas.microsoft.com/office/drawing/2010/main"/>
              </a:ext>
            </a:extLst>
          </a:blip>
          <a:srcRect/>
          <a:stretch>
            <a:fillRect/>
          </a:stretch>
        </p:blipFill>
        <p:spPr bwMode="auto">
          <a:xfrm>
            <a:off x="9745663" y="3446463"/>
            <a:ext cx="2809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6" name="Rectangle 2"/>
          <p:cNvSpPr>
            <a:spLocks noGrp="1" noChangeArrowheads="1"/>
          </p:cNvSpPr>
          <p:nvPr>
            <p:ph type="title"/>
          </p:nvPr>
        </p:nvSpPr>
        <p:spPr bwMode="auto">
          <a:xfrm>
            <a:off x="841375" y="590550"/>
            <a:ext cx="105140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7187" name="Rectangle 3"/>
          <p:cNvSpPr>
            <a:spLocks noGrp="1" noChangeArrowheads="1"/>
          </p:cNvSpPr>
          <p:nvPr>
            <p:ph type="body" idx="1"/>
          </p:nvPr>
        </p:nvSpPr>
        <p:spPr bwMode="auto">
          <a:xfrm>
            <a:off x="841375" y="1600200"/>
            <a:ext cx="105140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fade">
                                      <p:cBhvr>
                                        <p:cTn id="7" dur="500"/>
                                        <p:tgtEl>
                                          <p:spTgt spid="7176"/>
                                        </p:tgtEl>
                                      </p:cBhvr>
                                    </p:animEffect>
                                  </p:childTnLst>
                                </p:cTn>
                              </p:par>
                              <p:par>
                                <p:cTn id="8" presetID="10" presetClass="entr" presetSubtype="0" fill="hold" nodeType="withEffect">
                                  <p:stCondLst>
                                    <p:cond delay="0"/>
                                  </p:stCondLst>
                                  <p:childTnLst>
                                    <p:set>
                                      <p:cBhvr>
                                        <p:cTn id="9" dur="1" fill="hold">
                                          <p:stCondLst>
                                            <p:cond delay="0"/>
                                          </p:stCondLst>
                                        </p:cTn>
                                        <p:tgtEl>
                                          <p:spTgt spid="7173"/>
                                        </p:tgtEl>
                                        <p:attrNameLst>
                                          <p:attrName>style.visibility</p:attrName>
                                        </p:attrNameLst>
                                      </p:cBhvr>
                                      <p:to>
                                        <p:strVal val="visible"/>
                                      </p:to>
                                    </p:set>
                                    <p:animEffect transition="in" filter="fade">
                                      <p:cBhvr>
                                        <p:cTn id="10" dur="500"/>
                                        <p:tgtEl>
                                          <p:spTgt spid="7173"/>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par>
                                <p:cTn id="14" presetID="10" presetClass="entr" presetSubtype="0" fill="hold" nodeType="with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fade">
                                      <p:cBhvr>
                                        <p:cTn id="16" dur="500"/>
                                        <p:tgtEl>
                                          <p:spTgt spid="7170"/>
                                        </p:tgtEl>
                                      </p:cBhvr>
                                    </p:animEffect>
                                  </p:childTnLst>
                                </p:cTn>
                              </p:par>
                              <p:par>
                                <p:cTn id="17" presetID="10" presetClass="entr" presetSubtype="0" fill="hold" nodeType="withEffect">
                                  <p:stCondLst>
                                    <p:cond delay="0"/>
                                  </p:stCondLst>
                                  <p:childTnLst>
                                    <p:set>
                                      <p:cBhvr>
                                        <p:cTn id="18" dur="1" fill="hold">
                                          <p:stCondLst>
                                            <p:cond delay="0"/>
                                          </p:stCondLst>
                                        </p:cTn>
                                        <p:tgtEl>
                                          <p:spTgt spid="7175"/>
                                        </p:tgtEl>
                                        <p:attrNameLst>
                                          <p:attrName>style.visibility</p:attrName>
                                        </p:attrNameLst>
                                      </p:cBhvr>
                                      <p:to>
                                        <p:strVal val="visible"/>
                                      </p:to>
                                    </p:set>
                                    <p:animEffect transition="in" filter="fade">
                                      <p:cBhvr>
                                        <p:cTn id="19" dur="500"/>
                                        <p:tgtEl>
                                          <p:spTgt spid="7175"/>
                                        </p:tgtEl>
                                      </p:cBhvr>
                                    </p:animEffect>
                                  </p:childTnLst>
                                </p:cTn>
                              </p:par>
                              <p:par>
                                <p:cTn id="20" presetID="10" presetClass="entr" presetSubtype="0" fill="hold" nodeType="withEffect">
                                  <p:stCondLst>
                                    <p:cond delay="0"/>
                                  </p:stCondLst>
                                  <p:childTnLst>
                                    <p:set>
                                      <p:cBhvr>
                                        <p:cTn id="21" dur="1" fill="hold">
                                          <p:stCondLst>
                                            <p:cond delay="0"/>
                                          </p:stCondLst>
                                        </p:cTn>
                                        <p:tgtEl>
                                          <p:spTgt spid="7177"/>
                                        </p:tgtEl>
                                        <p:attrNameLst>
                                          <p:attrName>style.visibility</p:attrName>
                                        </p:attrNameLst>
                                      </p:cBhvr>
                                      <p:to>
                                        <p:strVal val="visible"/>
                                      </p:to>
                                    </p:set>
                                    <p:animEffect transition="in" filter="fade">
                                      <p:cBhvr>
                                        <p:cTn id="22" dur="500"/>
                                        <p:tgtEl>
                                          <p:spTgt spid="7177"/>
                                        </p:tgtEl>
                                      </p:cBhvr>
                                    </p:animEffect>
                                  </p:childTnLst>
                                </p:cTn>
                              </p:par>
                              <p:par>
                                <p:cTn id="23" presetID="10" presetClass="entr" presetSubtype="0" fill="hold" nodeType="withEffect">
                                  <p:stCondLst>
                                    <p:cond delay="0"/>
                                  </p:stCondLst>
                                  <p:childTnLst>
                                    <p:set>
                                      <p:cBhvr>
                                        <p:cTn id="24" dur="1" fill="hold">
                                          <p:stCondLst>
                                            <p:cond delay="0"/>
                                          </p:stCondLst>
                                        </p:cTn>
                                        <p:tgtEl>
                                          <p:spTgt spid="7179"/>
                                        </p:tgtEl>
                                        <p:attrNameLst>
                                          <p:attrName>style.visibility</p:attrName>
                                        </p:attrNameLst>
                                      </p:cBhvr>
                                      <p:to>
                                        <p:strVal val="visible"/>
                                      </p:to>
                                    </p:set>
                                    <p:animEffect transition="in" filter="fade">
                                      <p:cBhvr>
                                        <p:cTn id="25" dur="500"/>
                                        <p:tgtEl>
                                          <p:spTgt spid="7179"/>
                                        </p:tgtEl>
                                      </p:cBhvr>
                                    </p:animEffect>
                                  </p:childTnLst>
                                </p:cTn>
                              </p:par>
                              <p:par>
                                <p:cTn id="26" presetID="10" presetClass="entr" presetSubtype="0" fill="hold" nodeType="withEffect">
                                  <p:stCondLst>
                                    <p:cond delay="0"/>
                                  </p:stCondLst>
                                  <p:childTnLst>
                                    <p:set>
                                      <p:cBhvr>
                                        <p:cTn id="27" dur="1" fill="hold">
                                          <p:stCondLst>
                                            <p:cond delay="0"/>
                                          </p:stCondLst>
                                        </p:cTn>
                                        <p:tgtEl>
                                          <p:spTgt spid="7171"/>
                                        </p:tgtEl>
                                        <p:attrNameLst>
                                          <p:attrName>style.visibility</p:attrName>
                                        </p:attrNameLst>
                                      </p:cBhvr>
                                      <p:to>
                                        <p:strVal val="visible"/>
                                      </p:to>
                                    </p:set>
                                    <p:animEffect transition="in" filter="fade">
                                      <p:cBhvr>
                                        <p:cTn id="28" dur="500"/>
                                        <p:tgtEl>
                                          <p:spTgt spid="7171"/>
                                        </p:tgtEl>
                                      </p:cBhvr>
                                    </p:animEffect>
                                  </p:childTnLst>
                                </p:cTn>
                              </p:par>
                              <p:par>
                                <p:cTn id="29" presetID="10" presetClass="entr" presetSubtype="0" fill="hold" nodeType="withEffect">
                                  <p:stCondLst>
                                    <p:cond delay="0"/>
                                  </p:stCondLst>
                                  <p:childTnLst>
                                    <p:set>
                                      <p:cBhvr>
                                        <p:cTn id="30" dur="1" fill="hold">
                                          <p:stCondLst>
                                            <p:cond delay="0"/>
                                          </p:stCondLst>
                                        </p:cTn>
                                        <p:tgtEl>
                                          <p:spTgt spid="7178"/>
                                        </p:tgtEl>
                                        <p:attrNameLst>
                                          <p:attrName>style.visibility</p:attrName>
                                        </p:attrNameLst>
                                      </p:cBhvr>
                                      <p:to>
                                        <p:strVal val="visible"/>
                                      </p:to>
                                    </p:set>
                                    <p:animEffect transition="in" filter="fade">
                                      <p:cBhvr>
                                        <p:cTn id="31" dur="500"/>
                                        <p:tgtEl>
                                          <p:spTgt spid="7178"/>
                                        </p:tgtEl>
                                      </p:cBhvr>
                                    </p:animEffect>
                                  </p:childTnLst>
                                </p:cTn>
                              </p:par>
                              <p:par>
                                <p:cTn id="32" presetID="10" presetClass="entr" presetSubtype="0" fill="hold" nodeType="withEffect">
                                  <p:stCondLst>
                                    <p:cond delay="0"/>
                                  </p:stCondLst>
                                  <p:childTnLst>
                                    <p:set>
                                      <p:cBhvr>
                                        <p:cTn id="33" dur="1" fill="hold">
                                          <p:stCondLst>
                                            <p:cond delay="0"/>
                                          </p:stCondLst>
                                        </p:cTn>
                                        <p:tgtEl>
                                          <p:spTgt spid="7174"/>
                                        </p:tgtEl>
                                        <p:attrNameLst>
                                          <p:attrName>style.visibility</p:attrName>
                                        </p:attrNameLst>
                                      </p:cBhvr>
                                      <p:to>
                                        <p:strVal val="visible"/>
                                      </p:to>
                                    </p:set>
                                    <p:animEffect transition="in" filter="fade">
                                      <p:cBhvr>
                                        <p:cTn id="34" dur="500"/>
                                        <p:tgtEl>
                                          <p:spTgt spid="7174"/>
                                        </p:tgtEl>
                                      </p:cBhvr>
                                    </p:animEffect>
                                  </p:childTnLst>
                                </p:cTn>
                              </p:par>
                              <p:par>
                                <p:cTn id="35" presetID="10" presetClass="entr" presetSubtype="0" fill="hold" nodeType="withEffect">
                                  <p:stCondLst>
                                    <p:cond delay="0"/>
                                  </p:stCondLst>
                                  <p:childTnLst>
                                    <p:set>
                                      <p:cBhvr>
                                        <p:cTn id="36" dur="1" fill="hold">
                                          <p:stCondLst>
                                            <p:cond delay="0"/>
                                          </p:stCondLst>
                                        </p:cTn>
                                        <p:tgtEl>
                                          <p:spTgt spid="7180"/>
                                        </p:tgtEl>
                                        <p:attrNameLst>
                                          <p:attrName>style.visibility</p:attrName>
                                        </p:attrNameLst>
                                      </p:cBhvr>
                                      <p:to>
                                        <p:strVal val="visible"/>
                                      </p:to>
                                    </p:set>
                                    <p:animEffect transition="in" filter="fade">
                                      <p:cBhvr>
                                        <p:cTn id="37" dur="500"/>
                                        <p:tgtEl>
                                          <p:spTgt spid="7180"/>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7178"/>
                                        </p:tgtEl>
                                        <p:attrNameLst>
                                          <p:attrName>ppt_x,ppt_y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7171"/>
                                        </p:tgtEl>
                                        <p:attrNameLst>
                                          <p:attrName>ppt_x,ppt_y</p:attrName>
                                        </p:attrNameLst>
                                      </p:cBhvr>
                                      <p:rCtr x="-156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7174"/>
                                        </p:tgtEl>
                                        <p:attrNameLst>
                                          <p:attrName>ppt_x,ppt_y</p:attrName>
                                        </p:attrNameLst>
                                      </p:cBhvr>
                                      <p:rCtr x="-234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175"/>
                                        </p:tgtEl>
                                        <p:attrNameLst>
                                          <p:attrName>ppt_x,ppt_y</p:attrName>
                                        </p:attrNameLst>
                                      </p:cBhvr>
                                      <p:rCtr x="-96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173"/>
                                        </p:tgtEl>
                                        <p:attrNameLst>
                                          <p:attrName>ppt_x,ppt_y</p:attrName>
                                        </p:attrNameLst>
                                      </p:cBhvr>
                                      <p:rCtr x="-216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7170"/>
                                        </p:tgtEl>
                                        <p:attrNameLst>
                                          <p:attrName>ppt_x,ppt_y</p:attrName>
                                        </p:attrNameLst>
                                      </p:cBhvr>
                                      <p:rCtr x="-166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7179"/>
                                        </p:tgtEl>
                                        <p:attrNameLst>
                                          <p:attrName>ppt_x,ppt_y</p:attrName>
                                        </p:attrNameLst>
                                      </p:cBhvr>
                                      <p:rCtr x="-284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7180"/>
                                        </p:tgtEl>
                                        <p:attrNameLst>
                                          <p:attrName>ppt_x,ppt_y</p:attrName>
                                        </p:attrNameLst>
                                      </p:cBhvr>
                                      <p:rCtr x="-284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7177"/>
                                        </p:tgtEl>
                                        <p:attrNameLst>
                                          <p:attrName>ppt_x,ppt_y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7176"/>
                                        </p:tgtEl>
                                        <p:attrNameLst>
                                          <p:attrName>ppt_x,ppt_y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7172"/>
                                        </p:tgtEl>
                                        <p:attrNameLst>
                                          <p:attrName>ppt_x,ppt_y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7176"/>
                                        </p:tgtEl>
                                      </p:cBhvr>
                                    </p:animEffect>
                                    <p:set>
                                      <p:cBhvr>
                                        <p:cTn id="62" dur="1" fill="hold">
                                          <p:stCondLst>
                                            <p:cond delay="499"/>
                                          </p:stCondLst>
                                        </p:cTn>
                                        <p:tgtEl>
                                          <p:spTgt spid="7176"/>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7177"/>
                                        </p:tgtEl>
                                      </p:cBhvr>
                                    </p:animEffect>
                                    <p:set>
                                      <p:cBhvr>
                                        <p:cTn id="65" dur="1" fill="hold">
                                          <p:stCondLst>
                                            <p:cond delay="499"/>
                                          </p:stCondLst>
                                        </p:cTn>
                                        <p:tgtEl>
                                          <p:spTgt spid="7177"/>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7179"/>
                                        </p:tgtEl>
                                      </p:cBhvr>
                                    </p:animEffect>
                                    <p:set>
                                      <p:cBhvr>
                                        <p:cTn id="68" dur="1" fill="hold">
                                          <p:stCondLst>
                                            <p:cond delay="499"/>
                                          </p:stCondLst>
                                        </p:cTn>
                                        <p:tgtEl>
                                          <p:spTgt spid="7179"/>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173"/>
                                        </p:tgtEl>
                                      </p:cBhvr>
                                    </p:animEffect>
                                    <p:set>
                                      <p:cBhvr>
                                        <p:cTn id="71" dur="1" fill="hold">
                                          <p:stCondLst>
                                            <p:cond delay="499"/>
                                          </p:stCondLst>
                                        </p:cTn>
                                        <p:tgtEl>
                                          <p:spTgt spid="7173"/>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175"/>
                                        </p:tgtEl>
                                      </p:cBhvr>
                                    </p:animEffect>
                                    <p:set>
                                      <p:cBhvr>
                                        <p:cTn id="74" dur="1" fill="hold">
                                          <p:stCondLst>
                                            <p:cond delay="499"/>
                                          </p:stCondLst>
                                        </p:cTn>
                                        <p:tgtEl>
                                          <p:spTgt spid="7175"/>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7171"/>
                                        </p:tgtEl>
                                      </p:cBhvr>
                                    </p:animEffect>
                                    <p:set>
                                      <p:cBhvr>
                                        <p:cTn id="77" dur="1" fill="hold">
                                          <p:stCondLst>
                                            <p:cond delay="499"/>
                                          </p:stCondLst>
                                        </p:cTn>
                                        <p:tgtEl>
                                          <p:spTgt spid="7171"/>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7178"/>
                                        </p:tgtEl>
                                      </p:cBhvr>
                                    </p:animEffect>
                                    <p:set>
                                      <p:cBhvr>
                                        <p:cTn id="80" dur="1" fill="hold">
                                          <p:stCondLst>
                                            <p:cond delay="499"/>
                                          </p:stCondLst>
                                        </p:cTn>
                                        <p:tgtEl>
                                          <p:spTgt spid="7178"/>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7180"/>
                                        </p:tgtEl>
                                      </p:cBhvr>
                                    </p:animEffect>
                                    <p:set>
                                      <p:cBhvr>
                                        <p:cTn id="83" dur="1" fill="hold">
                                          <p:stCondLst>
                                            <p:cond delay="499"/>
                                          </p:stCondLst>
                                        </p:cTn>
                                        <p:tgtEl>
                                          <p:spTgt spid="7180"/>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7172"/>
                                        </p:tgtEl>
                                      </p:cBhvr>
                                    </p:animEffect>
                                    <p:set>
                                      <p:cBhvr>
                                        <p:cTn id="86" dur="1" fill="hold">
                                          <p:stCondLst>
                                            <p:cond delay="499"/>
                                          </p:stCondLst>
                                        </p:cTn>
                                        <p:tgtEl>
                                          <p:spTgt spid="7172"/>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7170"/>
                                        </p:tgtEl>
                                      </p:cBhvr>
                                    </p:animEffect>
                                    <p:set>
                                      <p:cBhvr>
                                        <p:cTn id="89" dur="1" fill="hold">
                                          <p:stCondLst>
                                            <p:cond delay="499"/>
                                          </p:stCondLst>
                                        </p:cTn>
                                        <p:tgtEl>
                                          <p:spTgt spid="7170"/>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7174"/>
                                        </p:tgtEl>
                                      </p:cBhvr>
                                    </p:animEffect>
                                    <p:set>
                                      <p:cBhvr>
                                        <p:cTn id="92" dur="1" fill="hold">
                                          <p:stCondLst>
                                            <p:cond delay="499"/>
                                          </p:stCondLst>
                                        </p:cTn>
                                        <p:tgtEl>
                                          <p:spTgt spid="7174"/>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7181"/>
                                        </p:tgtEl>
                                        <p:attrNameLst>
                                          <p:attrName>style.visibility</p:attrName>
                                        </p:attrNameLst>
                                      </p:cBhvr>
                                      <p:to>
                                        <p:strVal val="visible"/>
                                      </p:to>
                                    </p:set>
                                    <p:animEffect transition="in" filter="fade">
                                      <p:cBhvr>
                                        <p:cTn id="95" dur="100"/>
                                        <p:tgtEl>
                                          <p:spTgt spid="7181"/>
                                        </p:tgtEl>
                                      </p:cBhvr>
                                    </p:animEffect>
                                  </p:childTnLst>
                                </p:cTn>
                              </p:par>
                              <p:par>
                                <p:cTn id="96" presetID="10" presetClass="entr" presetSubtype="0" fill="hold" nodeType="withEffect">
                                  <p:stCondLst>
                                    <p:cond delay="600"/>
                                  </p:stCondLst>
                                  <p:childTnLst>
                                    <p:set>
                                      <p:cBhvr>
                                        <p:cTn id="97" dur="1" fill="hold">
                                          <p:stCondLst>
                                            <p:cond delay="0"/>
                                          </p:stCondLst>
                                        </p:cTn>
                                        <p:tgtEl>
                                          <p:spTgt spid="7182"/>
                                        </p:tgtEl>
                                        <p:attrNameLst>
                                          <p:attrName>style.visibility</p:attrName>
                                        </p:attrNameLst>
                                      </p:cBhvr>
                                      <p:to>
                                        <p:strVal val="visible"/>
                                      </p:to>
                                    </p:set>
                                    <p:animEffect transition="in" filter="fade">
                                      <p:cBhvr>
                                        <p:cTn id="98" dur="100"/>
                                        <p:tgtEl>
                                          <p:spTgt spid="7182"/>
                                        </p:tgtEl>
                                      </p:cBhvr>
                                    </p:animEffect>
                                  </p:childTnLst>
                                </p:cTn>
                              </p:par>
                              <p:par>
                                <p:cTn id="99" presetID="10" presetClass="entr" presetSubtype="0" fill="hold" nodeType="withEffect">
                                  <p:stCondLst>
                                    <p:cond delay="200"/>
                                  </p:stCondLst>
                                  <p:childTnLst>
                                    <p:set>
                                      <p:cBhvr>
                                        <p:cTn id="100" dur="1" fill="hold">
                                          <p:stCondLst>
                                            <p:cond delay="0"/>
                                          </p:stCondLst>
                                        </p:cTn>
                                        <p:tgtEl>
                                          <p:spTgt spid="7183"/>
                                        </p:tgtEl>
                                        <p:attrNameLst>
                                          <p:attrName>style.visibility</p:attrName>
                                        </p:attrNameLst>
                                      </p:cBhvr>
                                      <p:to>
                                        <p:strVal val="visible"/>
                                      </p:to>
                                    </p:set>
                                    <p:animEffect transition="in" filter="fade">
                                      <p:cBhvr>
                                        <p:cTn id="101" dur="100"/>
                                        <p:tgtEl>
                                          <p:spTgt spid="7183"/>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7184"/>
                                        </p:tgtEl>
                                        <p:attrNameLst>
                                          <p:attrName>style.visibility</p:attrName>
                                        </p:attrNameLst>
                                      </p:cBhvr>
                                      <p:to>
                                        <p:strVal val="visible"/>
                                      </p:to>
                                    </p:set>
                                    <p:animEffect transition="in" filter="fade">
                                      <p:cBhvr>
                                        <p:cTn id="104" dur="100"/>
                                        <p:tgtEl>
                                          <p:spTgt spid="7184"/>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7185"/>
                                        </p:tgtEl>
                                        <p:attrNameLst>
                                          <p:attrName>style.visibility</p:attrName>
                                        </p:attrNameLst>
                                      </p:cBhvr>
                                      <p:to>
                                        <p:strVal val="visible"/>
                                      </p:to>
                                    </p:set>
                                    <p:animEffect transition="in" filter="fade">
                                      <p:cBhvr>
                                        <p:cTn id="107" dur="100"/>
                                        <p:tgtEl>
                                          <p:spTgt spid="7185"/>
                                        </p:tgtEl>
                                      </p:cBhvr>
                                    </p:animEffect>
                                  </p:childTnLst>
                                </p:cTn>
                              </p:par>
                              <p:par>
                                <p:cTn id="108" presetID="53" presetClass="exit" presetSubtype="0" fill="hold" nodeType="withEffect">
                                  <p:stCondLst>
                                    <p:cond delay="100"/>
                                  </p:stCondLst>
                                  <p:childTnLst>
                                    <p:anim calcmode="lin" valueType="num">
                                      <p:cBhvr>
                                        <p:cTn id="109" dur="1000"/>
                                        <p:tgtEl>
                                          <p:spTgt spid="7181"/>
                                        </p:tgtEl>
                                        <p:attrNameLst>
                                          <p:attrName>ppt_w</p:attrName>
                                        </p:attrNameLst>
                                      </p:cBhvr>
                                      <p:tavLst>
                                        <p:tav tm="0">
                                          <p:val>
                                            <p:strVal val="ppt_w"/>
                                          </p:val>
                                        </p:tav>
                                        <p:tav tm="100000">
                                          <p:val>
                                            <p:fltVal val="0"/>
                                          </p:val>
                                        </p:tav>
                                      </p:tavLst>
                                    </p:anim>
                                    <p:anim calcmode="lin" valueType="num">
                                      <p:cBhvr>
                                        <p:cTn id="110" dur="1000"/>
                                        <p:tgtEl>
                                          <p:spTgt spid="7181"/>
                                        </p:tgtEl>
                                        <p:attrNameLst>
                                          <p:attrName>ppt_h</p:attrName>
                                        </p:attrNameLst>
                                      </p:cBhvr>
                                      <p:tavLst>
                                        <p:tav tm="0">
                                          <p:val>
                                            <p:strVal val="ppt_h"/>
                                          </p:val>
                                        </p:tav>
                                        <p:tav tm="100000">
                                          <p:val>
                                            <p:fltVal val="0"/>
                                          </p:val>
                                        </p:tav>
                                      </p:tavLst>
                                    </p:anim>
                                    <p:animEffect transition="out" filter="fade">
                                      <p:cBhvr>
                                        <p:cTn id="111" dur="1000"/>
                                        <p:tgtEl>
                                          <p:spTgt spid="7181"/>
                                        </p:tgtEl>
                                      </p:cBhvr>
                                    </p:animEffect>
                                    <p:set>
                                      <p:cBhvr>
                                        <p:cTn id="112" dur="1" fill="hold">
                                          <p:stCondLst>
                                            <p:cond delay="999"/>
                                          </p:stCondLst>
                                        </p:cTn>
                                        <p:tgtEl>
                                          <p:spTgt spid="7181"/>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7182"/>
                                        </p:tgtEl>
                                        <p:attrNameLst>
                                          <p:attrName>ppt_w</p:attrName>
                                        </p:attrNameLst>
                                      </p:cBhvr>
                                      <p:tavLst>
                                        <p:tav tm="0">
                                          <p:val>
                                            <p:strVal val="ppt_w"/>
                                          </p:val>
                                        </p:tav>
                                        <p:tav tm="100000">
                                          <p:val>
                                            <p:fltVal val="0"/>
                                          </p:val>
                                        </p:tav>
                                      </p:tavLst>
                                    </p:anim>
                                    <p:anim calcmode="lin" valueType="num">
                                      <p:cBhvr>
                                        <p:cTn id="115" dur="500"/>
                                        <p:tgtEl>
                                          <p:spTgt spid="7182"/>
                                        </p:tgtEl>
                                        <p:attrNameLst>
                                          <p:attrName>ppt_h</p:attrName>
                                        </p:attrNameLst>
                                      </p:cBhvr>
                                      <p:tavLst>
                                        <p:tav tm="0">
                                          <p:val>
                                            <p:strVal val="ppt_h"/>
                                          </p:val>
                                        </p:tav>
                                        <p:tav tm="100000">
                                          <p:val>
                                            <p:fltVal val="0"/>
                                          </p:val>
                                        </p:tav>
                                      </p:tavLst>
                                    </p:anim>
                                    <p:animEffect transition="out" filter="fade">
                                      <p:cBhvr>
                                        <p:cTn id="116" dur="500"/>
                                        <p:tgtEl>
                                          <p:spTgt spid="7182"/>
                                        </p:tgtEl>
                                      </p:cBhvr>
                                    </p:animEffect>
                                    <p:set>
                                      <p:cBhvr>
                                        <p:cTn id="117" dur="1" fill="hold">
                                          <p:stCondLst>
                                            <p:cond delay="499"/>
                                          </p:stCondLst>
                                        </p:cTn>
                                        <p:tgtEl>
                                          <p:spTgt spid="7182"/>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7183"/>
                                        </p:tgtEl>
                                        <p:attrNameLst>
                                          <p:attrName>ppt_w</p:attrName>
                                        </p:attrNameLst>
                                      </p:cBhvr>
                                      <p:tavLst>
                                        <p:tav tm="0">
                                          <p:val>
                                            <p:strVal val="ppt_w"/>
                                          </p:val>
                                        </p:tav>
                                        <p:tav tm="100000">
                                          <p:val>
                                            <p:fltVal val="0"/>
                                          </p:val>
                                        </p:tav>
                                      </p:tavLst>
                                    </p:anim>
                                    <p:anim calcmode="lin" valueType="num">
                                      <p:cBhvr>
                                        <p:cTn id="120" dur="500"/>
                                        <p:tgtEl>
                                          <p:spTgt spid="7183"/>
                                        </p:tgtEl>
                                        <p:attrNameLst>
                                          <p:attrName>ppt_h</p:attrName>
                                        </p:attrNameLst>
                                      </p:cBhvr>
                                      <p:tavLst>
                                        <p:tav tm="0">
                                          <p:val>
                                            <p:strVal val="ppt_h"/>
                                          </p:val>
                                        </p:tav>
                                        <p:tav tm="100000">
                                          <p:val>
                                            <p:fltVal val="0"/>
                                          </p:val>
                                        </p:tav>
                                      </p:tavLst>
                                    </p:anim>
                                    <p:animEffect transition="out" filter="fade">
                                      <p:cBhvr>
                                        <p:cTn id="121" dur="500"/>
                                        <p:tgtEl>
                                          <p:spTgt spid="7183"/>
                                        </p:tgtEl>
                                      </p:cBhvr>
                                    </p:animEffect>
                                    <p:set>
                                      <p:cBhvr>
                                        <p:cTn id="122" dur="1" fill="hold">
                                          <p:stCondLst>
                                            <p:cond delay="499"/>
                                          </p:stCondLst>
                                        </p:cTn>
                                        <p:tgtEl>
                                          <p:spTgt spid="7183"/>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7184"/>
                                        </p:tgtEl>
                                        <p:attrNameLst>
                                          <p:attrName>ppt_w</p:attrName>
                                        </p:attrNameLst>
                                      </p:cBhvr>
                                      <p:tavLst>
                                        <p:tav tm="0">
                                          <p:val>
                                            <p:strVal val="ppt_w"/>
                                          </p:val>
                                        </p:tav>
                                        <p:tav tm="100000">
                                          <p:val>
                                            <p:fltVal val="0"/>
                                          </p:val>
                                        </p:tav>
                                      </p:tavLst>
                                    </p:anim>
                                    <p:anim calcmode="lin" valueType="num">
                                      <p:cBhvr>
                                        <p:cTn id="125" dur="500"/>
                                        <p:tgtEl>
                                          <p:spTgt spid="7184"/>
                                        </p:tgtEl>
                                        <p:attrNameLst>
                                          <p:attrName>ppt_h</p:attrName>
                                        </p:attrNameLst>
                                      </p:cBhvr>
                                      <p:tavLst>
                                        <p:tav tm="0">
                                          <p:val>
                                            <p:strVal val="ppt_h"/>
                                          </p:val>
                                        </p:tav>
                                        <p:tav tm="100000">
                                          <p:val>
                                            <p:fltVal val="0"/>
                                          </p:val>
                                        </p:tav>
                                      </p:tavLst>
                                    </p:anim>
                                    <p:animEffect transition="out" filter="fade">
                                      <p:cBhvr>
                                        <p:cTn id="126" dur="500"/>
                                        <p:tgtEl>
                                          <p:spTgt spid="7184"/>
                                        </p:tgtEl>
                                      </p:cBhvr>
                                    </p:animEffect>
                                    <p:set>
                                      <p:cBhvr>
                                        <p:cTn id="127" dur="1" fill="hold">
                                          <p:stCondLst>
                                            <p:cond delay="499"/>
                                          </p:stCondLst>
                                        </p:cTn>
                                        <p:tgtEl>
                                          <p:spTgt spid="7184"/>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7185"/>
                                        </p:tgtEl>
                                        <p:attrNameLst>
                                          <p:attrName>ppt_w</p:attrName>
                                        </p:attrNameLst>
                                      </p:cBhvr>
                                      <p:tavLst>
                                        <p:tav tm="0">
                                          <p:val>
                                            <p:strVal val="ppt_w"/>
                                          </p:val>
                                        </p:tav>
                                        <p:tav tm="100000">
                                          <p:val>
                                            <p:fltVal val="0"/>
                                          </p:val>
                                        </p:tav>
                                      </p:tavLst>
                                    </p:anim>
                                    <p:anim calcmode="lin" valueType="num">
                                      <p:cBhvr>
                                        <p:cTn id="130" dur="500"/>
                                        <p:tgtEl>
                                          <p:spTgt spid="7185"/>
                                        </p:tgtEl>
                                        <p:attrNameLst>
                                          <p:attrName>ppt_h</p:attrName>
                                        </p:attrNameLst>
                                      </p:cBhvr>
                                      <p:tavLst>
                                        <p:tav tm="0">
                                          <p:val>
                                            <p:strVal val="ppt_h"/>
                                          </p:val>
                                        </p:tav>
                                        <p:tav tm="100000">
                                          <p:val>
                                            <p:fltVal val="0"/>
                                          </p:val>
                                        </p:tav>
                                      </p:tavLst>
                                    </p:anim>
                                    <p:animEffect transition="out" filter="fade">
                                      <p:cBhvr>
                                        <p:cTn id="131" dur="500"/>
                                        <p:tgtEl>
                                          <p:spTgt spid="7185"/>
                                        </p:tgtEl>
                                      </p:cBhvr>
                                    </p:animEffect>
                                    <p:set>
                                      <p:cBhvr>
                                        <p:cTn id="132" dur="1" fill="hold">
                                          <p:stCondLst>
                                            <p:cond delay="499"/>
                                          </p:stCondLst>
                                        </p:cTn>
                                        <p:tgtEl>
                                          <p:spTgt spid="7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bg2"/>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rgbClr val="E9EAEB"/>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8195"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9219"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0" fontAlgn="base" hangingPunct="0">
        <a:spcBef>
          <a:spcPct val="0"/>
        </a:spcBef>
        <a:spcAft>
          <a:spcPct val="0"/>
        </a:spcAft>
        <a:defRPr sz="2400" kern="12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仿宋_GB2312" panose="02010609030101010101" pitchFamily="49" charset="-122"/>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0.png"/><Relationship Id="rId1" Type="http://schemas.openxmlformats.org/officeDocument/2006/relationships/slideLayout" Target="../slideLayouts/slideLayout51.xml"/><Relationship Id="rId5" Type="http://schemas.openxmlformats.org/officeDocument/2006/relationships/image" Target="../media/image3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40.xml"/><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1.xml"/><Relationship Id="rId1" Type="http://schemas.openxmlformats.org/officeDocument/2006/relationships/themeOverride" Target="../theme/themeOverride1.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1.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Oval 5"/>
          <p:cNvSpPr>
            <a:spLocks noChangeArrowheads="1"/>
          </p:cNvSpPr>
          <p:nvPr/>
        </p:nvSpPr>
        <p:spPr bwMode="auto">
          <a:xfrm>
            <a:off x="1416050" y="1758950"/>
            <a:ext cx="3000375" cy="3019425"/>
          </a:xfrm>
          <a:prstGeom prst="ellipse">
            <a:avLst/>
          </a:prstGeom>
          <a:solidFill>
            <a:srgbClr val="F3F3F3"/>
          </a:solidFill>
          <a:ln w="9525" cmpd="sng">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7" name="Freeform 6"/>
          <p:cNvSpPr>
            <a:spLocks/>
          </p:cNvSpPr>
          <p:nvPr/>
        </p:nvSpPr>
        <p:spPr bwMode="auto">
          <a:xfrm>
            <a:off x="3856038" y="2070100"/>
            <a:ext cx="8340725" cy="2527300"/>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8" name="Freeform 7"/>
          <p:cNvSpPr>
            <a:spLocks/>
          </p:cNvSpPr>
          <p:nvPr/>
        </p:nvSpPr>
        <p:spPr bwMode="auto">
          <a:xfrm>
            <a:off x="0" y="2070100"/>
            <a:ext cx="1974850" cy="2527300"/>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9" name="Freeform 8"/>
          <p:cNvSpPr>
            <a:spLocks noEditPoints="1"/>
          </p:cNvSpPr>
          <p:nvPr/>
        </p:nvSpPr>
        <p:spPr bwMode="auto">
          <a:xfrm>
            <a:off x="1717675" y="2357438"/>
            <a:ext cx="2509838" cy="2079625"/>
          </a:xfrm>
          <a:custGeom>
            <a:avLst/>
            <a:gdLst>
              <a:gd name="T0" fmla="*/ 1750 w 3291"/>
              <a:gd name="T1" fmla="*/ 2045 h 2711"/>
              <a:gd name="T2" fmla="*/ 124 w 3291"/>
              <a:gd name="T3" fmla="*/ 1828 h 2711"/>
              <a:gd name="T4" fmla="*/ 2796 w 3291"/>
              <a:gd name="T5" fmla="*/ 1897 h 2711"/>
              <a:gd name="T6" fmla="*/ 2758 w 3291"/>
              <a:gd name="T7" fmla="*/ 1846 h 2711"/>
              <a:gd name="T8" fmla="*/ 1737 w 3291"/>
              <a:gd name="T9" fmla="*/ 1944 h 2711"/>
              <a:gd name="T10" fmla="*/ 137 w 3291"/>
              <a:gd name="T11" fmla="*/ 1170 h 2711"/>
              <a:gd name="T12" fmla="*/ 1769 w 3291"/>
              <a:gd name="T13" fmla="*/ 1998 h 2711"/>
              <a:gd name="T14" fmla="*/ 2793 w 3291"/>
              <a:gd name="T15" fmla="*/ 1500 h 2711"/>
              <a:gd name="T16" fmla="*/ 1737 w 3291"/>
              <a:gd name="T17" fmla="*/ 1944 h 2711"/>
              <a:gd name="T18" fmla="*/ 2416 w 3291"/>
              <a:gd name="T19" fmla="*/ 1399 h 2711"/>
              <a:gd name="T20" fmla="*/ 2389 w 3291"/>
              <a:gd name="T21" fmla="*/ 1066 h 2711"/>
              <a:gd name="T22" fmla="*/ 686 w 3291"/>
              <a:gd name="T23" fmla="*/ 1043 h 2711"/>
              <a:gd name="T24" fmla="*/ 170 w 3291"/>
              <a:gd name="T25" fmla="*/ 1155 h 2711"/>
              <a:gd name="T26" fmla="*/ 1736 w 3291"/>
              <a:gd name="T27" fmla="*/ 2657 h 2711"/>
              <a:gd name="T28" fmla="*/ 136 w 3291"/>
              <a:gd name="T29" fmla="*/ 1883 h 2711"/>
              <a:gd name="T30" fmla="*/ 1769 w 3291"/>
              <a:gd name="T31" fmla="*/ 2711 h 2711"/>
              <a:gd name="T32" fmla="*/ 2792 w 3291"/>
              <a:gd name="T33" fmla="*/ 2213 h 2711"/>
              <a:gd name="T34" fmla="*/ 1736 w 3291"/>
              <a:gd name="T35" fmla="*/ 2657 h 2711"/>
              <a:gd name="T36" fmla="*/ 2573 w 3291"/>
              <a:gd name="T37" fmla="*/ 831 h 2711"/>
              <a:gd name="T38" fmla="*/ 2548 w 3291"/>
              <a:gd name="T39" fmla="*/ 890 h 2711"/>
              <a:gd name="T40" fmla="*/ 2565 w 3291"/>
              <a:gd name="T41" fmla="*/ 976 h 2711"/>
              <a:gd name="T42" fmla="*/ 2496 w 3291"/>
              <a:gd name="T43" fmla="*/ 1357 h 2711"/>
              <a:gd name="T44" fmla="*/ 2689 w 3291"/>
              <a:gd name="T45" fmla="*/ 1020 h 2711"/>
              <a:gd name="T46" fmla="*/ 2669 w 3291"/>
              <a:gd name="T47" fmla="*/ 940 h 2711"/>
              <a:gd name="T48" fmla="*/ 2686 w 3291"/>
              <a:gd name="T49" fmla="*/ 850 h 2711"/>
              <a:gd name="T50" fmla="*/ 2664 w 3291"/>
              <a:gd name="T51" fmla="*/ 547 h 2711"/>
              <a:gd name="T52" fmla="*/ 3272 w 3291"/>
              <a:gd name="T53" fmla="*/ 421 h 2711"/>
              <a:gd name="T54" fmla="*/ 1864 w 3291"/>
              <a:gd name="T55" fmla="*/ 11 h 2711"/>
              <a:gd name="T56" fmla="*/ 996 w 3291"/>
              <a:gd name="T57" fmla="*/ 69 h 2711"/>
              <a:gd name="T58" fmla="*/ 25 w 3291"/>
              <a:gd name="T59" fmla="*/ 185 h 2711"/>
              <a:gd name="T60" fmla="*/ 1157 w 3291"/>
              <a:gd name="T61" fmla="*/ 782 h 2711"/>
              <a:gd name="T62" fmla="*/ 2505 w 3291"/>
              <a:gd name="T63" fmla="*/ 575 h 2711"/>
              <a:gd name="T64" fmla="*/ 1514 w 3291"/>
              <a:gd name="T65" fmla="*/ 390 h 2711"/>
              <a:gd name="T66" fmla="*/ 2542 w 3291"/>
              <a:gd name="T67" fmla="*/ 495 h 2711"/>
              <a:gd name="T68" fmla="*/ 2317 w 3291"/>
              <a:gd name="T69" fmla="*/ 680 h 2711"/>
              <a:gd name="T70" fmla="*/ 759 w 3291"/>
              <a:gd name="T71" fmla="*/ 1043 h 2711"/>
              <a:gd name="T72" fmla="*/ 1124 w 3291"/>
              <a:gd name="T73" fmla="*/ 845 h 2711"/>
              <a:gd name="T74" fmla="*/ 2317 w 3291"/>
              <a:gd name="T75" fmla="*/ 68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1" h="2711">
                <a:moveTo>
                  <a:pt x="1729" y="2299"/>
                </a:moveTo>
                <a:cubicBezTo>
                  <a:pt x="1706" y="2214"/>
                  <a:pt x="1705" y="2127"/>
                  <a:pt x="1750" y="2045"/>
                </a:cubicBezTo>
                <a:lnTo>
                  <a:pt x="129" y="1525"/>
                </a:lnTo>
                <a:cubicBezTo>
                  <a:pt x="67" y="1606"/>
                  <a:pt x="52" y="1714"/>
                  <a:pt x="124" y="1828"/>
                </a:cubicBezTo>
                <a:lnTo>
                  <a:pt x="1762" y="2353"/>
                </a:lnTo>
                <a:lnTo>
                  <a:pt x="2796" y="1897"/>
                </a:lnTo>
                <a:cubicBezTo>
                  <a:pt x="2824" y="1885"/>
                  <a:pt x="2819" y="1866"/>
                  <a:pt x="2785" y="1855"/>
                </a:cubicBezTo>
                <a:lnTo>
                  <a:pt x="2758" y="1846"/>
                </a:lnTo>
                <a:lnTo>
                  <a:pt x="1729" y="2299"/>
                </a:lnTo>
                <a:close/>
                <a:moveTo>
                  <a:pt x="1737" y="1944"/>
                </a:moveTo>
                <a:cubicBezTo>
                  <a:pt x="1714" y="1859"/>
                  <a:pt x="1712" y="1772"/>
                  <a:pt x="1757" y="1689"/>
                </a:cubicBezTo>
                <a:lnTo>
                  <a:pt x="137" y="1170"/>
                </a:lnTo>
                <a:cubicBezTo>
                  <a:pt x="74" y="1251"/>
                  <a:pt x="59" y="1358"/>
                  <a:pt x="131" y="1473"/>
                </a:cubicBezTo>
                <a:lnTo>
                  <a:pt x="1769" y="1998"/>
                </a:lnTo>
                <a:lnTo>
                  <a:pt x="2803" y="1542"/>
                </a:lnTo>
                <a:cubicBezTo>
                  <a:pt x="2831" y="1529"/>
                  <a:pt x="2826" y="1510"/>
                  <a:pt x="2793" y="1500"/>
                </a:cubicBezTo>
                <a:lnTo>
                  <a:pt x="2765" y="1491"/>
                </a:lnTo>
                <a:lnTo>
                  <a:pt x="1737" y="1944"/>
                </a:lnTo>
                <a:close/>
                <a:moveTo>
                  <a:pt x="1791" y="1675"/>
                </a:moveTo>
                <a:lnTo>
                  <a:pt x="2416" y="1399"/>
                </a:lnTo>
                <a:lnTo>
                  <a:pt x="2463" y="1089"/>
                </a:lnTo>
                <a:lnTo>
                  <a:pt x="2389" y="1066"/>
                </a:lnTo>
                <a:cubicBezTo>
                  <a:pt x="2354" y="1324"/>
                  <a:pt x="1716" y="1343"/>
                  <a:pt x="1538" y="1343"/>
                </a:cubicBezTo>
                <a:cubicBezTo>
                  <a:pt x="1355" y="1343"/>
                  <a:pt x="686" y="1323"/>
                  <a:pt x="686" y="1043"/>
                </a:cubicBezTo>
                <a:lnTo>
                  <a:pt x="686" y="928"/>
                </a:lnTo>
                <a:lnTo>
                  <a:pt x="170" y="1155"/>
                </a:lnTo>
                <a:lnTo>
                  <a:pt x="1791" y="1675"/>
                </a:lnTo>
                <a:close/>
                <a:moveTo>
                  <a:pt x="1736" y="2657"/>
                </a:moveTo>
                <a:cubicBezTo>
                  <a:pt x="1713" y="2572"/>
                  <a:pt x="1712" y="2485"/>
                  <a:pt x="1757" y="2403"/>
                </a:cubicBezTo>
                <a:lnTo>
                  <a:pt x="136" y="1883"/>
                </a:lnTo>
                <a:cubicBezTo>
                  <a:pt x="74" y="1964"/>
                  <a:pt x="58" y="2072"/>
                  <a:pt x="131" y="2186"/>
                </a:cubicBezTo>
                <a:lnTo>
                  <a:pt x="1769" y="2711"/>
                </a:lnTo>
                <a:lnTo>
                  <a:pt x="2803" y="2255"/>
                </a:lnTo>
                <a:cubicBezTo>
                  <a:pt x="2831" y="2243"/>
                  <a:pt x="2826" y="2224"/>
                  <a:pt x="2792" y="2213"/>
                </a:cubicBezTo>
                <a:lnTo>
                  <a:pt x="2765" y="2204"/>
                </a:lnTo>
                <a:lnTo>
                  <a:pt x="1736" y="2657"/>
                </a:lnTo>
                <a:close/>
                <a:moveTo>
                  <a:pt x="2573" y="530"/>
                </a:moveTo>
                <a:lnTo>
                  <a:pt x="2573" y="831"/>
                </a:lnTo>
                <a:cubicBezTo>
                  <a:pt x="2562" y="833"/>
                  <a:pt x="2552" y="840"/>
                  <a:pt x="2551" y="850"/>
                </a:cubicBezTo>
                <a:lnTo>
                  <a:pt x="2548" y="890"/>
                </a:lnTo>
                <a:cubicBezTo>
                  <a:pt x="2547" y="912"/>
                  <a:pt x="2569" y="922"/>
                  <a:pt x="2567" y="940"/>
                </a:cubicBezTo>
                <a:lnTo>
                  <a:pt x="2565" y="976"/>
                </a:lnTo>
                <a:cubicBezTo>
                  <a:pt x="2564" y="990"/>
                  <a:pt x="2549" y="1002"/>
                  <a:pt x="2548" y="1020"/>
                </a:cubicBezTo>
                <a:lnTo>
                  <a:pt x="2496" y="1357"/>
                </a:lnTo>
                <a:cubicBezTo>
                  <a:pt x="2516" y="1397"/>
                  <a:pt x="2718" y="1398"/>
                  <a:pt x="2740" y="1357"/>
                </a:cubicBezTo>
                <a:lnTo>
                  <a:pt x="2689" y="1020"/>
                </a:lnTo>
                <a:cubicBezTo>
                  <a:pt x="2688" y="1002"/>
                  <a:pt x="2672" y="991"/>
                  <a:pt x="2671" y="976"/>
                </a:cubicBezTo>
                <a:lnTo>
                  <a:pt x="2669" y="940"/>
                </a:lnTo>
                <a:cubicBezTo>
                  <a:pt x="2668" y="921"/>
                  <a:pt x="2691" y="916"/>
                  <a:pt x="2689" y="891"/>
                </a:cubicBezTo>
                <a:lnTo>
                  <a:pt x="2686" y="850"/>
                </a:lnTo>
                <a:cubicBezTo>
                  <a:pt x="2686" y="839"/>
                  <a:pt x="2675" y="832"/>
                  <a:pt x="2664" y="831"/>
                </a:cubicBezTo>
                <a:cubicBezTo>
                  <a:pt x="2664" y="527"/>
                  <a:pt x="2664" y="875"/>
                  <a:pt x="2664" y="547"/>
                </a:cubicBezTo>
                <a:lnTo>
                  <a:pt x="3270" y="442"/>
                </a:lnTo>
                <a:cubicBezTo>
                  <a:pt x="3287" y="440"/>
                  <a:pt x="3291" y="428"/>
                  <a:pt x="3272" y="421"/>
                </a:cubicBezTo>
                <a:cubicBezTo>
                  <a:pt x="2980" y="336"/>
                  <a:pt x="2714" y="258"/>
                  <a:pt x="2471" y="187"/>
                </a:cubicBezTo>
                <a:cubicBezTo>
                  <a:pt x="2253" y="124"/>
                  <a:pt x="2051" y="65"/>
                  <a:pt x="1864" y="11"/>
                </a:cubicBezTo>
                <a:cubicBezTo>
                  <a:pt x="1831" y="1"/>
                  <a:pt x="1809" y="0"/>
                  <a:pt x="1775" y="3"/>
                </a:cubicBezTo>
                <a:cubicBezTo>
                  <a:pt x="1531" y="24"/>
                  <a:pt x="1272" y="46"/>
                  <a:pt x="996" y="69"/>
                </a:cubicBezTo>
                <a:cubicBezTo>
                  <a:pt x="696" y="95"/>
                  <a:pt x="375" y="122"/>
                  <a:pt x="29" y="151"/>
                </a:cubicBezTo>
                <a:cubicBezTo>
                  <a:pt x="0" y="155"/>
                  <a:pt x="6" y="177"/>
                  <a:pt x="25" y="185"/>
                </a:cubicBezTo>
                <a:cubicBezTo>
                  <a:pt x="163" y="258"/>
                  <a:pt x="313" y="337"/>
                  <a:pt x="479" y="424"/>
                </a:cubicBezTo>
                <a:cubicBezTo>
                  <a:pt x="679" y="529"/>
                  <a:pt x="903" y="648"/>
                  <a:pt x="1157" y="782"/>
                </a:cubicBezTo>
                <a:cubicBezTo>
                  <a:pt x="1179" y="793"/>
                  <a:pt x="1226" y="797"/>
                  <a:pt x="1262" y="791"/>
                </a:cubicBezTo>
                <a:cubicBezTo>
                  <a:pt x="1676" y="719"/>
                  <a:pt x="2091" y="647"/>
                  <a:pt x="2505" y="575"/>
                </a:cubicBezTo>
                <a:cubicBezTo>
                  <a:pt x="2504" y="561"/>
                  <a:pt x="2499" y="553"/>
                  <a:pt x="2481" y="548"/>
                </a:cubicBezTo>
                <a:lnTo>
                  <a:pt x="1514" y="390"/>
                </a:lnTo>
                <a:cubicBezTo>
                  <a:pt x="1430" y="377"/>
                  <a:pt x="1445" y="316"/>
                  <a:pt x="1494" y="324"/>
                </a:cubicBezTo>
                <a:lnTo>
                  <a:pt x="2542" y="495"/>
                </a:lnTo>
                <a:cubicBezTo>
                  <a:pt x="2562" y="498"/>
                  <a:pt x="2573" y="511"/>
                  <a:pt x="2573" y="530"/>
                </a:cubicBezTo>
                <a:close/>
                <a:moveTo>
                  <a:pt x="2317" y="680"/>
                </a:moveTo>
                <a:lnTo>
                  <a:pt x="2317" y="1043"/>
                </a:lnTo>
                <a:cubicBezTo>
                  <a:pt x="2317" y="1345"/>
                  <a:pt x="759" y="1345"/>
                  <a:pt x="759" y="1043"/>
                </a:cubicBezTo>
                <a:lnTo>
                  <a:pt x="759" y="652"/>
                </a:lnTo>
                <a:cubicBezTo>
                  <a:pt x="880" y="716"/>
                  <a:pt x="1002" y="781"/>
                  <a:pt x="1124" y="845"/>
                </a:cubicBezTo>
                <a:cubicBezTo>
                  <a:pt x="1164" y="866"/>
                  <a:pt x="1229" y="869"/>
                  <a:pt x="1274" y="861"/>
                </a:cubicBezTo>
                <a:cubicBezTo>
                  <a:pt x="1622" y="801"/>
                  <a:pt x="1969" y="741"/>
                  <a:pt x="2317" y="68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0" name="Rectangle 3"/>
          <p:cNvSpPr>
            <a:spLocks noGrp="1" noChangeArrowheads="1"/>
          </p:cNvSpPr>
          <p:nvPr>
            <p:ph type="ctrTitle" idx="4294967295"/>
          </p:nvPr>
        </p:nvSpPr>
        <p:spPr>
          <a:xfrm>
            <a:off x="4826000" y="2930525"/>
            <a:ext cx="7056438" cy="677863"/>
          </a:xfrm>
        </p:spPr>
        <p:txBody>
          <a:bodyPr/>
          <a:lstStyle/>
          <a:p>
            <a:r>
              <a:rPr lang="zh-CN" altLang="zh-CN" sz="5400" dirty="0" smtClean="0"/>
              <a:t>基于</a:t>
            </a:r>
            <a:r>
              <a:rPr lang="zh-CN" altLang="zh-CN" sz="5400" dirty="0"/>
              <a:t>暗原色理论</a:t>
            </a:r>
            <a:r>
              <a:rPr lang="zh-CN" altLang="zh-CN" sz="5400" dirty="0" smtClean="0"/>
              <a:t>的图像</a:t>
            </a:r>
            <a:r>
              <a:rPr lang="zh-CN" altLang="zh-CN" sz="5400" dirty="0"/>
              <a:t>去雾</a:t>
            </a:r>
            <a:r>
              <a:rPr lang="zh-CN" altLang="zh-CN" sz="5400" dirty="0" smtClean="0"/>
              <a:t>方法</a:t>
            </a:r>
            <a:r>
              <a:rPr lang="zh-CN" altLang="en-US" sz="5400" dirty="0" smtClean="0"/>
              <a:t>研究</a:t>
            </a:r>
            <a:endParaRPr lang="zh-CN" altLang="zh-CN" sz="5400" dirty="0"/>
          </a:p>
        </p:txBody>
      </p:sp>
      <p:pic>
        <p:nvPicPr>
          <p:cNvPr id="11275" name="组合 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2463" y="1524000"/>
            <a:ext cx="46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组合 3"/>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69363" y="15240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组合 4"/>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467850" y="1524000"/>
            <a:ext cx="468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组合 5"/>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071100" y="1524000"/>
            <a:ext cx="463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组合 7"/>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668000" y="15240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组合 8"/>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264900" y="15240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4" descr="hit bra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888" y="44450"/>
            <a:ext cx="3894261" cy="136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478">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69"/>
                                        </p:tgtEl>
                                        <p:attrNameLst>
                                          <p:attrName>style.visibility</p:attrName>
                                        </p:attrNameLst>
                                      </p:cBhvr>
                                      <p:to>
                                        <p:strVal val="visible"/>
                                      </p:to>
                                    </p:set>
                                    <p:anim calcmode="lin" valueType="num">
                                      <p:cBhvr>
                                        <p:cTn id="7" dur="1000" fill="hold"/>
                                        <p:tgtEl>
                                          <p:spTgt spid="11269"/>
                                        </p:tgtEl>
                                        <p:attrNameLst>
                                          <p:attrName>ppt_w</p:attrName>
                                        </p:attrNameLst>
                                      </p:cBhvr>
                                      <p:tavLst>
                                        <p:tav tm="0">
                                          <p:val>
                                            <p:fltVal val="0"/>
                                          </p:val>
                                        </p:tav>
                                        <p:tav tm="100000">
                                          <p:val>
                                            <p:strVal val="#ppt_w"/>
                                          </p:val>
                                        </p:tav>
                                      </p:tavLst>
                                    </p:anim>
                                    <p:anim calcmode="lin" valueType="num">
                                      <p:cBhvr>
                                        <p:cTn id="8" dur="1000" fill="hold"/>
                                        <p:tgtEl>
                                          <p:spTgt spid="11269"/>
                                        </p:tgtEl>
                                        <p:attrNameLst>
                                          <p:attrName>ppt_h</p:attrName>
                                        </p:attrNameLst>
                                      </p:cBhvr>
                                      <p:tavLst>
                                        <p:tav tm="0">
                                          <p:val>
                                            <p:fltVal val="0"/>
                                          </p:val>
                                        </p:tav>
                                        <p:tav tm="100000">
                                          <p:val>
                                            <p:strVal val="#ppt_h"/>
                                          </p:val>
                                        </p:tav>
                                      </p:tavLst>
                                    </p:anim>
                                    <p:animEffect transition="in" filter="fade">
                                      <p:cBhvr>
                                        <p:cTn id="9" dur="1000"/>
                                        <p:tgtEl>
                                          <p:spTgt spid="1126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266"/>
                                        </p:tgtEl>
                                        <p:attrNameLst>
                                          <p:attrName>style.visibility</p:attrName>
                                        </p:attrNameLst>
                                      </p:cBhvr>
                                      <p:to>
                                        <p:strVal val="visible"/>
                                      </p:to>
                                    </p:set>
                                    <p:anim calcmode="lin" valueType="num">
                                      <p:cBhvr>
                                        <p:cTn id="12" dur="1000" fill="hold"/>
                                        <p:tgtEl>
                                          <p:spTgt spid="11266"/>
                                        </p:tgtEl>
                                        <p:attrNameLst>
                                          <p:attrName>ppt_w</p:attrName>
                                        </p:attrNameLst>
                                      </p:cBhvr>
                                      <p:tavLst>
                                        <p:tav tm="0">
                                          <p:val>
                                            <p:fltVal val="0"/>
                                          </p:val>
                                        </p:tav>
                                        <p:tav tm="100000">
                                          <p:val>
                                            <p:strVal val="#ppt_w"/>
                                          </p:val>
                                        </p:tav>
                                      </p:tavLst>
                                    </p:anim>
                                    <p:anim calcmode="lin" valueType="num">
                                      <p:cBhvr>
                                        <p:cTn id="13" dur="1000" fill="hold"/>
                                        <p:tgtEl>
                                          <p:spTgt spid="11266"/>
                                        </p:tgtEl>
                                        <p:attrNameLst>
                                          <p:attrName>ppt_h</p:attrName>
                                        </p:attrNameLst>
                                      </p:cBhvr>
                                      <p:tavLst>
                                        <p:tav tm="0">
                                          <p:val>
                                            <p:fltVal val="0"/>
                                          </p:val>
                                        </p:tav>
                                        <p:tav tm="100000">
                                          <p:val>
                                            <p:strVal val="#ppt_h"/>
                                          </p:val>
                                        </p:tav>
                                      </p:tavLst>
                                    </p:anim>
                                    <p:animEffect transition="in" filter="fade">
                                      <p:cBhvr>
                                        <p:cTn id="14" dur="1000"/>
                                        <p:tgtEl>
                                          <p:spTgt spid="11266"/>
                                        </p:tgtEl>
                                      </p:cBhvr>
                                    </p:animEffect>
                                  </p:childTnLst>
                                </p:cTn>
                              </p:par>
                            </p:childTnLst>
                          </p:cTn>
                        </p:par>
                        <p:par>
                          <p:cTn id="15" fill="hold" nodeType="afterGroup">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wipe(right)">
                                      <p:cBhvr>
                                        <p:cTn id="18" dur="1000"/>
                                        <p:tgtEl>
                                          <p:spTgt spid="1126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267"/>
                                        </p:tgtEl>
                                        <p:attrNameLst>
                                          <p:attrName>style.visibility</p:attrName>
                                        </p:attrNameLst>
                                      </p:cBhvr>
                                      <p:to>
                                        <p:strVal val="visible"/>
                                      </p:to>
                                    </p:set>
                                    <p:animEffect transition="in" filter="wipe(left)">
                                      <p:cBhvr>
                                        <p:cTn id="21" dur="1000"/>
                                        <p:tgtEl>
                                          <p:spTgt spid="11267"/>
                                        </p:tgtEl>
                                      </p:cBhvr>
                                    </p:animEffect>
                                  </p:childTnLst>
                                </p:cTn>
                              </p:par>
                            </p:childTnLst>
                          </p:cTn>
                        </p:par>
                        <p:par>
                          <p:cTn id="22" fill="hold" nodeType="afterGroup">
                            <p:stCondLst>
                              <p:cond delay="2000"/>
                            </p:stCondLst>
                            <p:childTnLst>
                              <p:par>
                                <p:cTn id="23" presetID="2" presetClass="entr" presetSubtype="9" fill="hold" nodeType="afterEffect">
                                  <p:stCondLst>
                                    <p:cond delay="0"/>
                                  </p:stCondLst>
                                  <p:childTnLst>
                                    <p:set>
                                      <p:cBhvr>
                                        <p:cTn id="24" dur="1" fill="hold">
                                          <p:stCondLst>
                                            <p:cond delay="0"/>
                                          </p:stCondLst>
                                        </p:cTn>
                                        <p:tgtEl>
                                          <p:spTgt spid="11275"/>
                                        </p:tgtEl>
                                        <p:attrNameLst>
                                          <p:attrName>style.visibility</p:attrName>
                                        </p:attrNameLst>
                                      </p:cBhvr>
                                      <p:to>
                                        <p:strVal val="visible"/>
                                      </p:to>
                                    </p:set>
                                    <p:anim calcmode="lin" valueType="num">
                                      <p:cBhvr additive="base">
                                        <p:cTn id="25" dur="2000" fill="hold"/>
                                        <p:tgtEl>
                                          <p:spTgt spid="11275"/>
                                        </p:tgtEl>
                                        <p:attrNameLst>
                                          <p:attrName>ppt_x</p:attrName>
                                        </p:attrNameLst>
                                      </p:cBhvr>
                                      <p:tavLst>
                                        <p:tav tm="0">
                                          <p:val>
                                            <p:strVal val="0-#ppt_w/2"/>
                                          </p:val>
                                        </p:tav>
                                        <p:tav tm="100000">
                                          <p:val>
                                            <p:strVal val="#ppt_x"/>
                                          </p:val>
                                        </p:tav>
                                      </p:tavLst>
                                    </p:anim>
                                    <p:anim calcmode="lin" valueType="num">
                                      <p:cBhvr additive="base">
                                        <p:cTn id="26" dur="2000" fill="hold"/>
                                        <p:tgtEl>
                                          <p:spTgt spid="11275"/>
                                        </p:tgtEl>
                                        <p:attrNameLst>
                                          <p:attrName>ppt_y</p:attrName>
                                        </p:attrNameLst>
                                      </p:cBhvr>
                                      <p:tavLst>
                                        <p:tav tm="0">
                                          <p:val>
                                            <p:strVal val="0-#ppt_h/2"/>
                                          </p:val>
                                        </p:tav>
                                        <p:tav tm="100000">
                                          <p:val>
                                            <p:strVal val="#ppt_y"/>
                                          </p:val>
                                        </p:tav>
                                      </p:tavLst>
                                    </p:anim>
                                  </p:childTnLst>
                                </p:cTn>
                              </p:par>
                              <p:par>
                                <p:cTn id="27" presetID="8" presetClass="emph" presetSubtype="0" fill="hold" nodeType="withEffect">
                                  <p:stCondLst>
                                    <p:cond delay="0"/>
                                  </p:stCondLst>
                                  <p:childTnLst>
                                    <p:animRot by="21600000">
                                      <p:cBhvr>
                                        <p:cTn id="28" dur="2000" fill="hold"/>
                                        <p:tgtEl>
                                          <p:spTgt spid="11275"/>
                                        </p:tgtEl>
                                        <p:attrNameLst>
                                          <p:attrName>r</p:attrName>
                                        </p:attrNameLst>
                                      </p:cBhvr>
                                    </p:animRot>
                                  </p:childTnLst>
                                </p:cTn>
                              </p:par>
                              <p:par>
                                <p:cTn id="29" presetID="2" presetClass="entr" presetSubtype="9" fill="hold" nodeType="withEffect">
                                  <p:stCondLst>
                                    <p:cond delay="200"/>
                                  </p:stCondLst>
                                  <p:childTnLst>
                                    <p:set>
                                      <p:cBhvr>
                                        <p:cTn id="30" dur="1" fill="hold">
                                          <p:stCondLst>
                                            <p:cond delay="0"/>
                                          </p:stCondLst>
                                        </p:cTn>
                                        <p:tgtEl>
                                          <p:spTgt spid="11276"/>
                                        </p:tgtEl>
                                        <p:attrNameLst>
                                          <p:attrName>style.visibility</p:attrName>
                                        </p:attrNameLst>
                                      </p:cBhvr>
                                      <p:to>
                                        <p:strVal val="visible"/>
                                      </p:to>
                                    </p:set>
                                    <p:anim calcmode="lin" valueType="num">
                                      <p:cBhvr additive="base">
                                        <p:cTn id="31" dur="2000" fill="hold"/>
                                        <p:tgtEl>
                                          <p:spTgt spid="11276"/>
                                        </p:tgtEl>
                                        <p:attrNameLst>
                                          <p:attrName>ppt_x</p:attrName>
                                        </p:attrNameLst>
                                      </p:cBhvr>
                                      <p:tavLst>
                                        <p:tav tm="0">
                                          <p:val>
                                            <p:strVal val="0-#ppt_w/2"/>
                                          </p:val>
                                        </p:tav>
                                        <p:tav tm="100000">
                                          <p:val>
                                            <p:strVal val="#ppt_x"/>
                                          </p:val>
                                        </p:tav>
                                      </p:tavLst>
                                    </p:anim>
                                    <p:anim calcmode="lin" valueType="num">
                                      <p:cBhvr additive="base">
                                        <p:cTn id="32" dur="2000" fill="hold"/>
                                        <p:tgtEl>
                                          <p:spTgt spid="11276"/>
                                        </p:tgtEl>
                                        <p:attrNameLst>
                                          <p:attrName>ppt_y</p:attrName>
                                        </p:attrNameLst>
                                      </p:cBhvr>
                                      <p:tavLst>
                                        <p:tav tm="0">
                                          <p:val>
                                            <p:strVal val="0-#ppt_h/2"/>
                                          </p:val>
                                        </p:tav>
                                        <p:tav tm="100000">
                                          <p:val>
                                            <p:strVal val="#ppt_y"/>
                                          </p:val>
                                        </p:tav>
                                      </p:tavLst>
                                    </p:anim>
                                  </p:childTnLst>
                                </p:cTn>
                              </p:par>
                              <p:par>
                                <p:cTn id="33" presetID="8" presetClass="emph" presetSubtype="0" fill="hold" nodeType="withEffect">
                                  <p:stCondLst>
                                    <p:cond delay="200"/>
                                  </p:stCondLst>
                                  <p:childTnLst>
                                    <p:animRot by="21600000">
                                      <p:cBhvr>
                                        <p:cTn id="34" dur="2000" fill="hold"/>
                                        <p:tgtEl>
                                          <p:spTgt spid="11276"/>
                                        </p:tgtEl>
                                        <p:attrNameLst>
                                          <p:attrName>r</p:attrName>
                                        </p:attrNameLst>
                                      </p:cBhvr>
                                    </p:animRot>
                                  </p:childTnLst>
                                </p:cTn>
                              </p:par>
                              <p:par>
                                <p:cTn id="35" presetID="2" presetClass="entr" presetSubtype="9" fill="hold" nodeType="withEffect">
                                  <p:stCondLst>
                                    <p:cond delay="400"/>
                                  </p:stCondLst>
                                  <p:childTnLst>
                                    <p:set>
                                      <p:cBhvr>
                                        <p:cTn id="36" dur="1" fill="hold">
                                          <p:stCondLst>
                                            <p:cond delay="0"/>
                                          </p:stCondLst>
                                        </p:cTn>
                                        <p:tgtEl>
                                          <p:spTgt spid="11277"/>
                                        </p:tgtEl>
                                        <p:attrNameLst>
                                          <p:attrName>style.visibility</p:attrName>
                                        </p:attrNameLst>
                                      </p:cBhvr>
                                      <p:to>
                                        <p:strVal val="visible"/>
                                      </p:to>
                                    </p:set>
                                    <p:anim calcmode="lin" valueType="num">
                                      <p:cBhvr additive="base">
                                        <p:cTn id="37" dur="2000" fill="hold"/>
                                        <p:tgtEl>
                                          <p:spTgt spid="11277"/>
                                        </p:tgtEl>
                                        <p:attrNameLst>
                                          <p:attrName>ppt_x</p:attrName>
                                        </p:attrNameLst>
                                      </p:cBhvr>
                                      <p:tavLst>
                                        <p:tav tm="0">
                                          <p:val>
                                            <p:strVal val="0-#ppt_w/2"/>
                                          </p:val>
                                        </p:tav>
                                        <p:tav tm="100000">
                                          <p:val>
                                            <p:strVal val="#ppt_x"/>
                                          </p:val>
                                        </p:tav>
                                      </p:tavLst>
                                    </p:anim>
                                    <p:anim calcmode="lin" valueType="num">
                                      <p:cBhvr additive="base">
                                        <p:cTn id="38" dur="2000" fill="hold"/>
                                        <p:tgtEl>
                                          <p:spTgt spid="11277"/>
                                        </p:tgtEl>
                                        <p:attrNameLst>
                                          <p:attrName>ppt_y</p:attrName>
                                        </p:attrNameLst>
                                      </p:cBhvr>
                                      <p:tavLst>
                                        <p:tav tm="0">
                                          <p:val>
                                            <p:strVal val="0-#ppt_h/2"/>
                                          </p:val>
                                        </p:tav>
                                        <p:tav tm="100000">
                                          <p:val>
                                            <p:strVal val="#ppt_y"/>
                                          </p:val>
                                        </p:tav>
                                      </p:tavLst>
                                    </p:anim>
                                  </p:childTnLst>
                                </p:cTn>
                              </p:par>
                              <p:par>
                                <p:cTn id="39" presetID="8" presetClass="emph" presetSubtype="0" fill="hold" nodeType="withEffect">
                                  <p:stCondLst>
                                    <p:cond delay="400"/>
                                  </p:stCondLst>
                                  <p:childTnLst>
                                    <p:animRot by="21600000">
                                      <p:cBhvr>
                                        <p:cTn id="40" dur="2000" fill="hold"/>
                                        <p:tgtEl>
                                          <p:spTgt spid="11277"/>
                                        </p:tgtEl>
                                        <p:attrNameLst>
                                          <p:attrName>r</p:attrName>
                                        </p:attrNameLst>
                                      </p:cBhvr>
                                    </p:animRot>
                                  </p:childTnLst>
                                </p:cTn>
                              </p:par>
                              <p:par>
                                <p:cTn id="41" presetID="2" presetClass="entr" presetSubtype="9" fill="hold" nodeType="withEffect">
                                  <p:stCondLst>
                                    <p:cond delay="600"/>
                                  </p:stCondLst>
                                  <p:childTnLst>
                                    <p:set>
                                      <p:cBhvr>
                                        <p:cTn id="42" dur="1" fill="hold">
                                          <p:stCondLst>
                                            <p:cond delay="0"/>
                                          </p:stCondLst>
                                        </p:cTn>
                                        <p:tgtEl>
                                          <p:spTgt spid="11278"/>
                                        </p:tgtEl>
                                        <p:attrNameLst>
                                          <p:attrName>style.visibility</p:attrName>
                                        </p:attrNameLst>
                                      </p:cBhvr>
                                      <p:to>
                                        <p:strVal val="visible"/>
                                      </p:to>
                                    </p:set>
                                    <p:anim calcmode="lin" valueType="num">
                                      <p:cBhvr additive="base">
                                        <p:cTn id="43" dur="2000" fill="hold"/>
                                        <p:tgtEl>
                                          <p:spTgt spid="11278"/>
                                        </p:tgtEl>
                                        <p:attrNameLst>
                                          <p:attrName>ppt_x</p:attrName>
                                        </p:attrNameLst>
                                      </p:cBhvr>
                                      <p:tavLst>
                                        <p:tav tm="0">
                                          <p:val>
                                            <p:strVal val="0-#ppt_w/2"/>
                                          </p:val>
                                        </p:tav>
                                        <p:tav tm="100000">
                                          <p:val>
                                            <p:strVal val="#ppt_x"/>
                                          </p:val>
                                        </p:tav>
                                      </p:tavLst>
                                    </p:anim>
                                    <p:anim calcmode="lin" valueType="num">
                                      <p:cBhvr additive="base">
                                        <p:cTn id="44" dur="2000" fill="hold"/>
                                        <p:tgtEl>
                                          <p:spTgt spid="11278"/>
                                        </p:tgtEl>
                                        <p:attrNameLst>
                                          <p:attrName>ppt_y</p:attrName>
                                        </p:attrNameLst>
                                      </p:cBhvr>
                                      <p:tavLst>
                                        <p:tav tm="0">
                                          <p:val>
                                            <p:strVal val="0-#ppt_h/2"/>
                                          </p:val>
                                        </p:tav>
                                        <p:tav tm="100000">
                                          <p:val>
                                            <p:strVal val="#ppt_y"/>
                                          </p:val>
                                        </p:tav>
                                      </p:tavLst>
                                    </p:anim>
                                  </p:childTnLst>
                                </p:cTn>
                              </p:par>
                              <p:par>
                                <p:cTn id="45" presetID="8" presetClass="emph" presetSubtype="0" fill="hold" nodeType="withEffect">
                                  <p:stCondLst>
                                    <p:cond delay="600"/>
                                  </p:stCondLst>
                                  <p:childTnLst>
                                    <p:animRot by="21600000">
                                      <p:cBhvr>
                                        <p:cTn id="46" dur="2000" fill="hold"/>
                                        <p:tgtEl>
                                          <p:spTgt spid="11278"/>
                                        </p:tgtEl>
                                        <p:attrNameLst>
                                          <p:attrName>r</p:attrName>
                                        </p:attrNameLst>
                                      </p:cBhvr>
                                    </p:animRot>
                                  </p:childTnLst>
                                </p:cTn>
                              </p:par>
                              <p:par>
                                <p:cTn id="47" presetID="2" presetClass="entr" presetSubtype="9" fill="hold" nodeType="withEffect">
                                  <p:stCondLst>
                                    <p:cond delay="800"/>
                                  </p:stCondLst>
                                  <p:childTnLst>
                                    <p:set>
                                      <p:cBhvr>
                                        <p:cTn id="48" dur="1" fill="hold">
                                          <p:stCondLst>
                                            <p:cond delay="0"/>
                                          </p:stCondLst>
                                        </p:cTn>
                                        <p:tgtEl>
                                          <p:spTgt spid="11279"/>
                                        </p:tgtEl>
                                        <p:attrNameLst>
                                          <p:attrName>style.visibility</p:attrName>
                                        </p:attrNameLst>
                                      </p:cBhvr>
                                      <p:to>
                                        <p:strVal val="visible"/>
                                      </p:to>
                                    </p:set>
                                    <p:anim calcmode="lin" valueType="num">
                                      <p:cBhvr additive="base">
                                        <p:cTn id="49" dur="2000" fill="hold"/>
                                        <p:tgtEl>
                                          <p:spTgt spid="11279"/>
                                        </p:tgtEl>
                                        <p:attrNameLst>
                                          <p:attrName>ppt_x</p:attrName>
                                        </p:attrNameLst>
                                      </p:cBhvr>
                                      <p:tavLst>
                                        <p:tav tm="0">
                                          <p:val>
                                            <p:strVal val="0-#ppt_w/2"/>
                                          </p:val>
                                        </p:tav>
                                        <p:tav tm="100000">
                                          <p:val>
                                            <p:strVal val="#ppt_x"/>
                                          </p:val>
                                        </p:tav>
                                      </p:tavLst>
                                    </p:anim>
                                    <p:anim calcmode="lin" valueType="num">
                                      <p:cBhvr additive="base">
                                        <p:cTn id="50" dur="2000" fill="hold"/>
                                        <p:tgtEl>
                                          <p:spTgt spid="11279"/>
                                        </p:tgtEl>
                                        <p:attrNameLst>
                                          <p:attrName>ppt_y</p:attrName>
                                        </p:attrNameLst>
                                      </p:cBhvr>
                                      <p:tavLst>
                                        <p:tav tm="0">
                                          <p:val>
                                            <p:strVal val="0-#ppt_h/2"/>
                                          </p:val>
                                        </p:tav>
                                        <p:tav tm="100000">
                                          <p:val>
                                            <p:strVal val="#ppt_y"/>
                                          </p:val>
                                        </p:tav>
                                      </p:tavLst>
                                    </p:anim>
                                  </p:childTnLst>
                                </p:cTn>
                              </p:par>
                              <p:par>
                                <p:cTn id="51" presetID="8" presetClass="emph" presetSubtype="0" fill="hold" nodeType="withEffect">
                                  <p:stCondLst>
                                    <p:cond delay="800"/>
                                  </p:stCondLst>
                                  <p:childTnLst>
                                    <p:animRot by="21600000">
                                      <p:cBhvr>
                                        <p:cTn id="52" dur="2000" fill="hold"/>
                                        <p:tgtEl>
                                          <p:spTgt spid="11279"/>
                                        </p:tgtEl>
                                        <p:attrNameLst>
                                          <p:attrName>r</p:attrName>
                                        </p:attrNameLst>
                                      </p:cBhvr>
                                    </p:animRot>
                                  </p:childTnLst>
                                </p:cTn>
                              </p:par>
                              <p:par>
                                <p:cTn id="53" presetID="2" presetClass="entr" presetSubtype="9" fill="hold" nodeType="withEffect">
                                  <p:stCondLst>
                                    <p:cond delay="1000"/>
                                  </p:stCondLst>
                                  <p:childTnLst>
                                    <p:set>
                                      <p:cBhvr>
                                        <p:cTn id="54" dur="1" fill="hold">
                                          <p:stCondLst>
                                            <p:cond delay="0"/>
                                          </p:stCondLst>
                                        </p:cTn>
                                        <p:tgtEl>
                                          <p:spTgt spid="11280"/>
                                        </p:tgtEl>
                                        <p:attrNameLst>
                                          <p:attrName>style.visibility</p:attrName>
                                        </p:attrNameLst>
                                      </p:cBhvr>
                                      <p:to>
                                        <p:strVal val="visible"/>
                                      </p:to>
                                    </p:set>
                                    <p:anim calcmode="lin" valueType="num">
                                      <p:cBhvr additive="base">
                                        <p:cTn id="55" dur="2000" fill="hold"/>
                                        <p:tgtEl>
                                          <p:spTgt spid="11280"/>
                                        </p:tgtEl>
                                        <p:attrNameLst>
                                          <p:attrName>ppt_x</p:attrName>
                                        </p:attrNameLst>
                                      </p:cBhvr>
                                      <p:tavLst>
                                        <p:tav tm="0">
                                          <p:val>
                                            <p:strVal val="0-#ppt_w/2"/>
                                          </p:val>
                                        </p:tav>
                                        <p:tav tm="100000">
                                          <p:val>
                                            <p:strVal val="#ppt_x"/>
                                          </p:val>
                                        </p:tav>
                                      </p:tavLst>
                                    </p:anim>
                                    <p:anim calcmode="lin" valueType="num">
                                      <p:cBhvr additive="base">
                                        <p:cTn id="56" dur="2000" fill="hold"/>
                                        <p:tgtEl>
                                          <p:spTgt spid="11280"/>
                                        </p:tgtEl>
                                        <p:attrNameLst>
                                          <p:attrName>ppt_y</p:attrName>
                                        </p:attrNameLst>
                                      </p:cBhvr>
                                      <p:tavLst>
                                        <p:tav tm="0">
                                          <p:val>
                                            <p:strVal val="0-#ppt_h/2"/>
                                          </p:val>
                                        </p:tav>
                                        <p:tav tm="100000">
                                          <p:val>
                                            <p:strVal val="#ppt_y"/>
                                          </p:val>
                                        </p:tav>
                                      </p:tavLst>
                                    </p:anim>
                                  </p:childTnLst>
                                </p:cTn>
                              </p:par>
                              <p:par>
                                <p:cTn id="57" presetID="8" presetClass="emph" presetSubtype="0" fill="hold" nodeType="withEffect">
                                  <p:stCondLst>
                                    <p:cond delay="1000"/>
                                  </p:stCondLst>
                                  <p:childTnLst>
                                    <p:animRot by="21600000">
                                      <p:cBhvr>
                                        <p:cTn id="58" dur="2000" fill="hold"/>
                                        <p:tgtEl>
                                          <p:spTgt spid="11280"/>
                                        </p:tgtEl>
                                        <p:attrNameLst>
                                          <p:attrName>r</p:attrName>
                                        </p:attrNameLst>
                                      </p:cBhvr>
                                    </p:animRot>
                                  </p:childTnLst>
                                </p:cTn>
                              </p:par>
                            </p:childTnLst>
                          </p:cTn>
                        </p:par>
                        <p:par>
                          <p:cTn id="59" fill="hold" nodeType="afterGroup">
                            <p:stCondLst>
                              <p:cond delay="5000"/>
                            </p:stCondLst>
                            <p:childTnLst>
                              <p:par>
                                <p:cTn id="60" presetID="2" presetClass="entr" presetSubtype="2" fill="hold" grpId="0" nodeType="afterEffect">
                                  <p:stCondLst>
                                    <p:cond delay="0"/>
                                  </p:stCondLst>
                                  <p:childTnLst>
                                    <p:set>
                                      <p:cBhvr>
                                        <p:cTn id="61" dur="1" fill="hold">
                                          <p:stCondLst>
                                            <p:cond delay="0"/>
                                          </p:stCondLst>
                                        </p:cTn>
                                        <p:tgtEl>
                                          <p:spTgt spid="11270"/>
                                        </p:tgtEl>
                                        <p:attrNameLst>
                                          <p:attrName>style.visibility</p:attrName>
                                        </p:attrNameLst>
                                      </p:cBhvr>
                                      <p:to>
                                        <p:strVal val="visible"/>
                                      </p:to>
                                    </p:set>
                                    <p:anim calcmode="lin" valueType="num">
                                      <p:cBhvr additive="base">
                                        <p:cTn id="62" dur="500" fill="hold"/>
                                        <p:tgtEl>
                                          <p:spTgt spid="11270"/>
                                        </p:tgtEl>
                                        <p:attrNameLst>
                                          <p:attrName>ppt_x</p:attrName>
                                        </p:attrNameLst>
                                      </p:cBhvr>
                                      <p:tavLst>
                                        <p:tav tm="0">
                                          <p:val>
                                            <p:strVal val="1+#ppt_w/2"/>
                                          </p:val>
                                        </p:tav>
                                        <p:tav tm="100000">
                                          <p:val>
                                            <p:strVal val="#ppt_x"/>
                                          </p:val>
                                        </p:tav>
                                      </p:tavLst>
                                    </p:anim>
                                    <p:anim calcmode="lin" valueType="num">
                                      <p:cBhvr additive="base">
                                        <p:cTn id="63" dur="500" fill="hold"/>
                                        <p:tgtEl>
                                          <p:spTgt spid="112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animBg="1"/>
      <p:bldP spid="11268" grpId="0" animBg="1"/>
      <p:bldP spid="11269" grpId="0" animBg="1"/>
      <p:bldP spid="11270"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76"/>
          <p:cNvSpPr txBox="1">
            <a:spLocks noChangeArrowheads="1"/>
          </p:cNvSpPr>
          <p:nvPr/>
        </p:nvSpPr>
        <p:spPr bwMode="auto">
          <a:xfrm>
            <a:off x="1185863" y="17145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暗原色理论</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686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3686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69" name="Freeform 9"/>
          <p:cNvSpPr>
            <a:spLocks/>
          </p:cNvSpPr>
          <p:nvPr/>
        </p:nvSpPr>
        <p:spPr bwMode="auto">
          <a:xfrm>
            <a:off x="5721994" y="734416"/>
            <a:ext cx="1960563" cy="2579688"/>
          </a:xfrm>
          <a:custGeom>
            <a:avLst/>
            <a:gdLst>
              <a:gd name="T0" fmla="*/ 5953 w 2105248"/>
              <a:gd name="T1" fmla="*/ 0 h 2842038"/>
              <a:gd name="T2" fmla="*/ 9525 w 2105248"/>
              <a:gd name="T3" fmla="*/ 4763 h 2842038"/>
              <a:gd name="T4" fmla="*/ 1921669 w 2105248"/>
              <a:gd name="T5" fmla="*/ 1916907 h 2842038"/>
              <a:gd name="T6" fmla="*/ 1924050 w 2105248"/>
              <a:gd name="T7" fmla="*/ 1919288 h 2842038"/>
              <a:gd name="T8" fmla="*/ 1800364 w 2105248"/>
              <a:gd name="T9" fmla="*/ 2582669 h 2842038"/>
              <a:gd name="T10" fmla="*/ 2105248 w 2105248"/>
              <a:gd name="T11" fmla="*/ 2718412 h 2842038"/>
              <a:gd name="T12" fmla="*/ 1118368 w 2105248"/>
              <a:gd name="T13" fmla="*/ 2842038 h 2842038"/>
              <a:gd name="T14" fmla="*/ 549889 w 2105248"/>
              <a:gd name="T15" fmla="*/ 2025921 h 2842038"/>
              <a:gd name="T16" fmla="*/ 922384 w 2105248"/>
              <a:gd name="T17" fmla="*/ 2191767 h 2842038"/>
              <a:gd name="T18" fmla="*/ 963811 w 2105248"/>
              <a:gd name="T19" fmla="*/ 1916907 h 2842038"/>
              <a:gd name="T20" fmla="*/ 962025 w 2105248"/>
              <a:gd name="T21" fmla="*/ 1919288 h 2842038"/>
              <a:gd name="T22" fmla="*/ 141685 w 2105248"/>
              <a:gd name="T23" fmla="*/ 967383 h 2842038"/>
              <a:gd name="T24" fmla="*/ 142875 w 2105248"/>
              <a:gd name="T25" fmla="*/ 966788 h 2842038"/>
              <a:gd name="T26" fmla="*/ 361950 w 2105248"/>
              <a:gd name="T27" fmla="*/ 471488 h 2842038"/>
              <a:gd name="T28" fmla="*/ 0 w 2105248"/>
              <a:gd name="T29" fmla="*/ 4763 h 2842038"/>
              <a:gd name="T30" fmla="*/ 5953 w 2105248"/>
              <a:gd name="T31" fmla="*/ 0 h 284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5248" h="2842038">
                <a:moveTo>
                  <a:pt x="5953" y="0"/>
                </a:moveTo>
                <a:lnTo>
                  <a:pt x="9525" y="4763"/>
                </a:lnTo>
                <a:cubicBezTo>
                  <a:pt x="1063824" y="0"/>
                  <a:pt x="1921669" y="858441"/>
                  <a:pt x="1921669" y="1916907"/>
                </a:cubicBezTo>
                <a:lnTo>
                  <a:pt x="1924050" y="1919288"/>
                </a:lnTo>
                <a:cubicBezTo>
                  <a:pt x="1922092" y="2151415"/>
                  <a:pt x="1879444" y="2375887"/>
                  <a:pt x="1800364" y="2582669"/>
                </a:cubicBezTo>
                <a:lnTo>
                  <a:pt x="2105248" y="2718412"/>
                </a:lnTo>
                <a:lnTo>
                  <a:pt x="1118368" y="2842038"/>
                </a:lnTo>
                <a:lnTo>
                  <a:pt x="549889" y="2025921"/>
                </a:lnTo>
                <a:lnTo>
                  <a:pt x="922384" y="2191767"/>
                </a:lnTo>
                <a:cubicBezTo>
                  <a:pt x="949698" y="2105069"/>
                  <a:pt x="963811" y="2012556"/>
                  <a:pt x="963811" y="1916907"/>
                </a:cubicBezTo>
                <a:lnTo>
                  <a:pt x="962025" y="1919288"/>
                </a:lnTo>
                <a:cubicBezTo>
                  <a:pt x="963811" y="1433513"/>
                  <a:pt x="606624" y="1033463"/>
                  <a:pt x="141685" y="967383"/>
                </a:cubicBezTo>
                <a:lnTo>
                  <a:pt x="142875" y="966788"/>
                </a:lnTo>
                <a:lnTo>
                  <a:pt x="361950" y="471488"/>
                </a:lnTo>
                <a:lnTo>
                  <a:pt x="0" y="4763"/>
                </a:lnTo>
                <a:cubicBezTo>
                  <a:pt x="4763" y="0"/>
                  <a:pt x="5358" y="0"/>
                  <a:pt x="5953" y="0"/>
                </a:cubicBezTo>
                <a:close/>
              </a:path>
            </a:pathLst>
          </a:custGeom>
          <a:solidFill>
            <a:schemeClr val="bg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b"/>
          <a:lstStyle/>
          <a:p>
            <a:endParaRPr lang="zh-CN" altLang="en-US"/>
          </a:p>
        </p:txBody>
      </p:sp>
      <p:sp>
        <p:nvSpPr>
          <p:cNvPr id="36871" name="Freeform 8"/>
          <p:cNvSpPr>
            <a:spLocks/>
          </p:cNvSpPr>
          <p:nvPr/>
        </p:nvSpPr>
        <p:spPr bwMode="auto">
          <a:xfrm>
            <a:off x="4016548" y="582810"/>
            <a:ext cx="2003425" cy="2882900"/>
          </a:xfrm>
          <a:custGeom>
            <a:avLst/>
            <a:gdLst>
              <a:gd name="T0" fmla="*/ 1552623 w 2153126"/>
              <a:gd name="T1" fmla="*/ 0 h 3176145"/>
              <a:gd name="T2" fmla="*/ 2153126 w 2153126"/>
              <a:gd name="T3" fmla="*/ 792850 h 3176145"/>
              <a:gd name="T4" fmla="*/ 1730588 w 2153126"/>
              <a:gd name="T5" fmla="*/ 1693225 h 3176145"/>
              <a:gd name="T6" fmla="*/ 1688096 w 2153126"/>
              <a:gd name="T7" fmla="*/ 1288939 h 3176145"/>
              <a:gd name="T8" fmla="*/ 957858 w 2153126"/>
              <a:gd name="T9" fmla="*/ 2221264 h 3176145"/>
              <a:gd name="T10" fmla="*/ 957262 w 2153126"/>
              <a:gd name="T11" fmla="*/ 2223645 h 3176145"/>
              <a:gd name="T12" fmla="*/ 1026914 w 2153126"/>
              <a:gd name="T13" fmla="*/ 2577856 h 3176145"/>
              <a:gd name="T14" fmla="*/ 1023937 w 2153126"/>
              <a:gd name="T15" fmla="*/ 2576070 h 3176145"/>
              <a:gd name="T16" fmla="*/ 490538 w 2153126"/>
              <a:gd name="T17" fmla="*/ 2633220 h 3176145"/>
              <a:gd name="T18" fmla="*/ 261938 w 2153126"/>
              <a:gd name="T19" fmla="*/ 3176145 h 3176145"/>
              <a:gd name="T20" fmla="*/ 0 w 2153126"/>
              <a:gd name="T21" fmla="*/ 2221264 h 3176145"/>
              <a:gd name="T22" fmla="*/ 4763 w 2153126"/>
              <a:gd name="T23" fmla="*/ 2223645 h 3176145"/>
              <a:gd name="T24" fmla="*/ 1587696 w 2153126"/>
              <a:gd name="T25" fmla="*/ 333690 h 3176145"/>
              <a:gd name="T26" fmla="*/ 1552623 w 2153126"/>
              <a:gd name="T27" fmla="*/ 0 h 317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3126" h="3176145">
                <a:moveTo>
                  <a:pt x="1552623" y="0"/>
                </a:moveTo>
                <a:lnTo>
                  <a:pt x="2153126" y="792850"/>
                </a:lnTo>
                <a:lnTo>
                  <a:pt x="1730588" y="1693225"/>
                </a:lnTo>
                <a:lnTo>
                  <a:pt x="1688096" y="1288939"/>
                </a:lnTo>
                <a:cubicBezTo>
                  <a:pt x="1270395" y="1390256"/>
                  <a:pt x="957858" y="1769253"/>
                  <a:pt x="957858" y="2221264"/>
                </a:cubicBezTo>
                <a:lnTo>
                  <a:pt x="957262" y="2223645"/>
                </a:lnTo>
                <a:cubicBezTo>
                  <a:pt x="957858" y="2346875"/>
                  <a:pt x="982266" y="2467723"/>
                  <a:pt x="1026914" y="2577856"/>
                </a:cubicBezTo>
                <a:lnTo>
                  <a:pt x="1023937" y="2576070"/>
                </a:lnTo>
                <a:lnTo>
                  <a:pt x="490538" y="2633220"/>
                </a:lnTo>
                <a:lnTo>
                  <a:pt x="261938" y="3176145"/>
                </a:lnTo>
                <a:cubicBezTo>
                  <a:pt x="94059" y="2898730"/>
                  <a:pt x="0" y="2570712"/>
                  <a:pt x="0" y="2221264"/>
                </a:cubicBezTo>
                <a:lnTo>
                  <a:pt x="4763" y="2223645"/>
                </a:lnTo>
                <a:cubicBezTo>
                  <a:pt x="245" y="1274964"/>
                  <a:pt x="686173" y="488583"/>
                  <a:pt x="1587696" y="333690"/>
                </a:cubicBezTo>
                <a:lnTo>
                  <a:pt x="1552623" y="0"/>
                </a:lnTo>
                <a:close/>
              </a:path>
            </a:pathLst>
          </a:custGeom>
          <a:solidFill>
            <a:schemeClr val="tx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73" name="Freeform 10"/>
          <p:cNvSpPr>
            <a:spLocks/>
          </p:cNvSpPr>
          <p:nvPr/>
        </p:nvSpPr>
        <p:spPr bwMode="auto">
          <a:xfrm>
            <a:off x="4140050" y="2996952"/>
            <a:ext cx="3163887" cy="1352550"/>
          </a:xfrm>
          <a:custGeom>
            <a:avLst/>
            <a:gdLst>
              <a:gd name="T0" fmla="*/ 1377394 w 3398317"/>
              <a:gd name="T1" fmla="*/ 0 h 1489942"/>
              <a:gd name="T2" fmla="*/ 1050692 w 3398317"/>
              <a:gd name="T3" fmla="*/ 237364 h 1489942"/>
              <a:gd name="T4" fmla="*/ 1737600 w 3398317"/>
              <a:gd name="T5" fmla="*/ 531489 h 1489942"/>
              <a:gd name="T6" fmla="*/ 1741171 w 3398317"/>
              <a:gd name="T7" fmla="*/ 527917 h 1489942"/>
              <a:gd name="T8" fmla="*/ 2491173 w 3398317"/>
              <a:gd name="T9" fmla="*/ 164181 h 1489942"/>
              <a:gd name="T10" fmla="*/ 2493554 w 3398317"/>
              <a:gd name="T11" fmla="*/ 165967 h 1489942"/>
              <a:gd name="T12" fmla="*/ 2807840 w 3398317"/>
              <a:gd name="T13" fmla="*/ 604117 h 1489942"/>
              <a:gd name="T14" fmla="*/ 3398317 w 3398317"/>
              <a:gd name="T15" fmla="*/ 527917 h 1489942"/>
              <a:gd name="T16" fmla="*/ 1737600 w 3398317"/>
              <a:gd name="T17" fmla="*/ 1489347 h 1489942"/>
              <a:gd name="T18" fmla="*/ 1741171 w 3398317"/>
              <a:gd name="T19" fmla="*/ 1489942 h 1489942"/>
              <a:gd name="T20" fmla="*/ 272510 w 3398317"/>
              <a:gd name="T21" fmla="*/ 802746 h 1489942"/>
              <a:gd name="T22" fmla="*/ 0 w 3398317"/>
              <a:gd name="T23" fmla="*/ 1000736 h 1489942"/>
              <a:gd name="T24" fmla="*/ 386377 w 3398317"/>
              <a:gd name="T25" fmla="*/ 84260 h 1489942"/>
              <a:gd name="T26" fmla="*/ 1377394 w 3398317"/>
              <a:gd name="T27" fmla="*/ 0 h 1489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98317" h="1489942">
                <a:moveTo>
                  <a:pt x="1377394" y="0"/>
                </a:moveTo>
                <a:lnTo>
                  <a:pt x="1050692" y="237364"/>
                </a:lnTo>
                <a:cubicBezTo>
                  <a:pt x="1222176" y="418784"/>
                  <a:pt x="1466843" y="531489"/>
                  <a:pt x="1737600" y="531489"/>
                </a:cubicBezTo>
                <a:lnTo>
                  <a:pt x="1741171" y="527917"/>
                </a:lnTo>
                <a:cubicBezTo>
                  <a:pt x="2043553" y="531489"/>
                  <a:pt x="2316172" y="388019"/>
                  <a:pt x="2491173" y="164181"/>
                </a:cubicBezTo>
                <a:lnTo>
                  <a:pt x="2493554" y="165967"/>
                </a:lnTo>
                <a:lnTo>
                  <a:pt x="2807840" y="604117"/>
                </a:lnTo>
                <a:lnTo>
                  <a:pt x="3398317" y="527917"/>
                </a:lnTo>
                <a:cubicBezTo>
                  <a:pt x="3066769" y="1102989"/>
                  <a:pt x="2447720" y="1489347"/>
                  <a:pt x="1737600" y="1489347"/>
                </a:cubicBezTo>
                <a:lnTo>
                  <a:pt x="1741171" y="1489942"/>
                </a:lnTo>
                <a:cubicBezTo>
                  <a:pt x="1148863" y="1489399"/>
                  <a:pt x="621661" y="1222932"/>
                  <a:pt x="272510" y="802746"/>
                </a:cubicBezTo>
                <a:lnTo>
                  <a:pt x="0" y="1000736"/>
                </a:lnTo>
                <a:lnTo>
                  <a:pt x="386377" y="84260"/>
                </a:lnTo>
                <a:lnTo>
                  <a:pt x="1377394" y="0"/>
                </a:lnTo>
                <a:close/>
              </a:path>
            </a:pathLst>
          </a:custGeom>
          <a:solidFill>
            <a:schemeClr val="tx2"/>
          </a:solidFill>
          <a:ln>
            <a:noFill/>
          </a:ln>
          <a:effectLst>
            <a:outerShdw dist="38100" dir="54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0" tIns="44806" rIns="0" bIns="44806" anchor="ctr"/>
          <a:lstStyle/>
          <a:p>
            <a:endParaRPr lang="zh-CN" altLang="en-US"/>
          </a:p>
        </p:txBody>
      </p:sp>
      <p:sp>
        <p:nvSpPr>
          <p:cNvPr id="36877" name="TextBox 34"/>
          <p:cNvSpPr txBox="1">
            <a:spLocks noChangeArrowheads="1"/>
          </p:cNvSpPr>
          <p:nvPr/>
        </p:nvSpPr>
        <p:spPr bwMode="auto">
          <a:xfrm>
            <a:off x="246288" y="585447"/>
            <a:ext cx="377026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400" dirty="0" smtClean="0">
                <a:solidFill>
                  <a:schemeClr val="accent2">
                    <a:lumMod val="50000"/>
                  </a:schemeClr>
                </a:solidFill>
                <a:latin typeface="+mn-ea"/>
                <a:ea typeface="+mn-ea"/>
              </a:rPr>
              <a:t>暗原色</a:t>
            </a:r>
            <a:r>
              <a:rPr lang="zh-CN" altLang="en-US" sz="2400" dirty="0">
                <a:solidFill>
                  <a:schemeClr val="accent2">
                    <a:lumMod val="50000"/>
                  </a:schemeClr>
                </a:solidFill>
                <a:latin typeface="+mn-ea"/>
                <a:ea typeface="+mn-ea"/>
              </a:rPr>
              <a:t>原理</a:t>
            </a:r>
            <a:r>
              <a:rPr lang="zh-CN" altLang="zh-CN" sz="2400" dirty="0" smtClean="0">
                <a:solidFill>
                  <a:schemeClr val="accent2">
                    <a:lumMod val="50000"/>
                  </a:schemeClr>
                </a:solidFill>
                <a:latin typeface="+mn-ea"/>
                <a:ea typeface="+mn-ea"/>
              </a:rPr>
              <a:t>：</a:t>
            </a:r>
            <a:r>
              <a:rPr lang="zh-CN" altLang="zh-CN" sz="2400" dirty="0">
                <a:solidFill>
                  <a:schemeClr val="accent2">
                    <a:lumMod val="50000"/>
                  </a:schemeClr>
                </a:solidFill>
                <a:latin typeface="+mn-ea"/>
                <a:ea typeface="+mn-ea"/>
              </a:rPr>
              <a:t>除去天空区域的</a:t>
            </a:r>
            <a:r>
              <a:rPr lang="zh-CN" altLang="zh-CN" sz="2400" dirty="0" smtClean="0">
                <a:solidFill>
                  <a:schemeClr val="accent2">
                    <a:lumMod val="50000"/>
                  </a:schemeClr>
                </a:solidFill>
                <a:latin typeface="+mn-ea"/>
                <a:ea typeface="+mn-ea"/>
              </a:rPr>
              <a:t>图像，</a:t>
            </a:r>
            <a:r>
              <a:rPr lang="zh-CN" altLang="zh-CN" sz="2400" dirty="0">
                <a:solidFill>
                  <a:schemeClr val="accent2">
                    <a:lumMod val="50000"/>
                  </a:schemeClr>
                </a:solidFill>
                <a:latin typeface="+mn-ea"/>
                <a:ea typeface="+mn-ea"/>
              </a:rPr>
              <a:t>在大部分局部区域内，某些像素的</a:t>
            </a:r>
            <a:r>
              <a:rPr lang="en-US" altLang="zh-CN" sz="2400" dirty="0">
                <a:solidFill>
                  <a:schemeClr val="accent2">
                    <a:lumMod val="50000"/>
                  </a:schemeClr>
                </a:solidFill>
                <a:latin typeface="+mn-ea"/>
                <a:ea typeface="+mn-ea"/>
              </a:rPr>
              <a:t> </a:t>
            </a:r>
            <a:r>
              <a:rPr lang="en-US" altLang="zh-CN" sz="2400" dirty="0" smtClean="0">
                <a:solidFill>
                  <a:schemeClr val="accent2">
                    <a:lumMod val="50000"/>
                  </a:schemeClr>
                </a:solidFill>
                <a:latin typeface="+mn-ea"/>
                <a:ea typeface="+mn-ea"/>
              </a:rPr>
              <a:t>r</a:t>
            </a:r>
            <a:r>
              <a:rPr lang="zh-CN" altLang="zh-CN" sz="2400" dirty="0" smtClean="0">
                <a:solidFill>
                  <a:schemeClr val="accent2">
                    <a:lumMod val="50000"/>
                  </a:schemeClr>
                </a:solidFill>
                <a:latin typeface="+mn-ea"/>
                <a:ea typeface="+mn-ea"/>
              </a:rPr>
              <a:t>、</a:t>
            </a:r>
            <a:r>
              <a:rPr lang="en-US" altLang="zh-CN" sz="2400" dirty="0">
                <a:solidFill>
                  <a:schemeClr val="accent2">
                    <a:lumMod val="50000"/>
                  </a:schemeClr>
                </a:solidFill>
                <a:latin typeface="+mn-ea"/>
                <a:ea typeface="+mn-ea"/>
              </a:rPr>
              <a:t>g</a:t>
            </a:r>
            <a:r>
              <a:rPr lang="zh-CN" altLang="zh-CN" sz="2400" dirty="0" smtClean="0">
                <a:solidFill>
                  <a:schemeClr val="accent2">
                    <a:lumMod val="50000"/>
                  </a:schemeClr>
                </a:solidFill>
                <a:latin typeface="+mn-ea"/>
                <a:ea typeface="+mn-ea"/>
              </a:rPr>
              <a:t>、</a:t>
            </a:r>
            <a:r>
              <a:rPr lang="en-US" altLang="zh-CN" sz="2400" dirty="0">
                <a:solidFill>
                  <a:schemeClr val="accent2">
                    <a:lumMod val="50000"/>
                  </a:schemeClr>
                </a:solidFill>
                <a:latin typeface="+mn-ea"/>
                <a:ea typeface="+mn-ea"/>
              </a:rPr>
              <a:t>b</a:t>
            </a:r>
            <a:r>
              <a:rPr lang="en-US" altLang="zh-CN" sz="2400" dirty="0" smtClean="0">
                <a:solidFill>
                  <a:schemeClr val="accent2">
                    <a:lumMod val="50000"/>
                  </a:schemeClr>
                </a:solidFill>
                <a:latin typeface="+mn-ea"/>
                <a:ea typeface="+mn-ea"/>
              </a:rPr>
              <a:t> </a:t>
            </a:r>
            <a:r>
              <a:rPr lang="zh-CN" altLang="zh-CN" sz="2400" dirty="0">
                <a:solidFill>
                  <a:schemeClr val="accent2">
                    <a:lumMod val="50000"/>
                  </a:schemeClr>
                </a:solidFill>
                <a:latin typeface="+mn-ea"/>
                <a:ea typeface="+mn-ea"/>
              </a:rPr>
              <a:t>三个</a:t>
            </a:r>
            <a:r>
              <a:rPr lang="zh-CN" altLang="zh-CN" sz="2400" dirty="0" smtClean="0">
                <a:solidFill>
                  <a:schemeClr val="accent2">
                    <a:lumMod val="50000"/>
                  </a:schemeClr>
                </a:solidFill>
                <a:latin typeface="+mn-ea"/>
                <a:ea typeface="+mn-ea"/>
              </a:rPr>
              <a:t>通道</a:t>
            </a:r>
            <a:r>
              <a:rPr lang="zh-CN" altLang="en-US" sz="2400" dirty="0" smtClean="0">
                <a:solidFill>
                  <a:schemeClr val="accent2">
                    <a:lumMod val="50000"/>
                  </a:schemeClr>
                </a:solidFill>
                <a:latin typeface="+mn-ea"/>
                <a:ea typeface="+mn-ea"/>
              </a:rPr>
              <a:t>值</a:t>
            </a:r>
            <a:r>
              <a:rPr lang="zh-CN" altLang="zh-CN" sz="2400" dirty="0" smtClean="0">
                <a:solidFill>
                  <a:schemeClr val="accent2">
                    <a:lumMod val="50000"/>
                  </a:schemeClr>
                </a:solidFill>
                <a:latin typeface="+mn-ea"/>
                <a:ea typeface="+mn-ea"/>
              </a:rPr>
              <a:t>总</a:t>
            </a:r>
            <a:r>
              <a:rPr lang="zh-CN" altLang="zh-CN" sz="2400" dirty="0">
                <a:solidFill>
                  <a:schemeClr val="accent2">
                    <a:lumMod val="50000"/>
                  </a:schemeClr>
                </a:solidFill>
                <a:latin typeface="+mn-ea"/>
                <a:ea typeface="+mn-ea"/>
              </a:rPr>
              <a:t>存在至少一个强度值很小，接近于</a:t>
            </a:r>
            <a:r>
              <a:rPr lang="zh-CN" altLang="zh-CN" sz="2400" dirty="0" smtClean="0">
                <a:solidFill>
                  <a:schemeClr val="accent2">
                    <a:lumMod val="50000"/>
                  </a:schemeClr>
                </a:solidFill>
                <a:latin typeface="+mn-ea"/>
                <a:ea typeface="+mn-ea"/>
              </a:rPr>
              <a:t>零</a:t>
            </a:r>
            <a:r>
              <a:rPr lang="zh-CN" altLang="en-US" sz="2400" dirty="0" smtClean="0">
                <a:solidFill>
                  <a:schemeClr val="accent2">
                    <a:lumMod val="50000"/>
                  </a:schemeClr>
                </a:solidFill>
                <a:latin typeface="+mn-ea"/>
                <a:ea typeface="+mn-ea"/>
              </a:rPr>
              <a:t>，公式如下所示</a:t>
            </a:r>
            <a:r>
              <a:rPr lang="zh-CN" altLang="zh-CN" sz="2400" dirty="0" smtClean="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p:txBody>
      </p:sp>
      <p:sp>
        <p:nvSpPr>
          <p:cNvPr id="2" name="TextBox 1"/>
          <p:cNvSpPr txBox="1"/>
          <p:nvPr/>
        </p:nvSpPr>
        <p:spPr>
          <a:xfrm>
            <a:off x="7682557" y="633115"/>
            <a:ext cx="4248472" cy="6278642"/>
          </a:xfrm>
          <a:prstGeom prst="rect">
            <a:avLst/>
          </a:prstGeom>
          <a:noFill/>
        </p:spPr>
        <p:txBody>
          <a:bodyPr wrap="square" rtlCol="0">
            <a:spAutoFit/>
          </a:bodyPr>
          <a:lstStyle/>
          <a:p>
            <a:r>
              <a:rPr lang="zh-CN" altLang="zh-CN" sz="2400" dirty="0">
                <a:solidFill>
                  <a:schemeClr val="accent2">
                    <a:lumMod val="50000"/>
                  </a:schemeClr>
                </a:solidFill>
                <a:latin typeface="+mn-ea"/>
                <a:ea typeface="+mn-ea"/>
              </a:rPr>
              <a:t>之所以暗通道的值较低，主要在于以下三个因素：</a:t>
            </a:r>
          </a:p>
          <a:p>
            <a:r>
              <a:rPr lang="en-US" altLang="zh-CN" sz="2400" dirty="0">
                <a:solidFill>
                  <a:schemeClr val="accent2">
                    <a:lumMod val="50000"/>
                  </a:schemeClr>
                </a:solidFill>
                <a:latin typeface="+mn-ea"/>
                <a:ea typeface="+mn-ea"/>
              </a:rPr>
              <a:t>1</a:t>
            </a:r>
            <a:r>
              <a:rPr lang="zh-CN" altLang="zh-CN" sz="2400" dirty="0">
                <a:solidFill>
                  <a:schemeClr val="accent2">
                    <a:lumMod val="50000"/>
                  </a:schemeClr>
                </a:solidFill>
                <a:latin typeface="+mn-ea"/>
                <a:ea typeface="+mn-ea"/>
              </a:rPr>
              <a:t>）阴影的存在，比如汽车的阴影，建筑物以及城市图像中的窗户阴影，大树及树叶的阴影等。</a:t>
            </a:r>
          </a:p>
          <a:p>
            <a:r>
              <a:rPr lang="en-US" altLang="zh-CN" sz="2400" dirty="0">
                <a:solidFill>
                  <a:schemeClr val="accent2">
                    <a:lumMod val="50000"/>
                  </a:schemeClr>
                </a:solidFill>
                <a:latin typeface="+mn-ea"/>
                <a:ea typeface="+mn-ea"/>
              </a:rPr>
              <a:t>2</a:t>
            </a:r>
            <a:r>
              <a:rPr lang="zh-CN" altLang="zh-CN" sz="2400" dirty="0">
                <a:solidFill>
                  <a:schemeClr val="accent2">
                    <a:lumMod val="50000"/>
                  </a:schemeClr>
                </a:solidFill>
                <a:latin typeface="+mn-ea"/>
                <a:ea typeface="+mn-ea"/>
              </a:rPr>
              <a:t>）物体的色彩性，比如绿色的草地、森林、树叶、红色的花草、蓝色的水面等，由于其他色彩的缺失，导致颜色集中于某个通道，从而造成其他通道的值较低而产生暗通道。</a:t>
            </a:r>
          </a:p>
          <a:p>
            <a:r>
              <a:rPr lang="en-US" altLang="zh-CN" sz="2400" dirty="0">
                <a:solidFill>
                  <a:schemeClr val="accent2">
                    <a:lumMod val="50000"/>
                  </a:schemeClr>
                </a:solidFill>
                <a:latin typeface="+mn-ea"/>
                <a:ea typeface="+mn-ea"/>
              </a:rPr>
              <a:t>3</a:t>
            </a:r>
            <a:r>
              <a:rPr lang="zh-CN" altLang="zh-CN" sz="2400" dirty="0">
                <a:solidFill>
                  <a:schemeClr val="accent2">
                    <a:lumMod val="50000"/>
                  </a:schemeClr>
                </a:solidFill>
                <a:latin typeface="+mn-ea"/>
                <a:ea typeface="+mn-ea"/>
              </a:rPr>
              <a:t>）黑色的物体，比如黑色的石头、树干等等，本身的属性导致灰度值较低从而产生暗通道。</a:t>
            </a:r>
          </a:p>
          <a:p>
            <a:endParaRPr lang="zh-CN" altLang="en-US" dirty="0"/>
          </a:p>
        </p:txBody>
      </p:sp>
      <mc:AlternateContent xmlns:mc="http://schemas.openxmlformats.org/markup-compatibility/2006" xmlns:a14="http://schemas.microsoft.com/office/drawing/2010/main">
        <mc:Choice Requires="a14">
          <p:sp>
            <p:nvSpPr>
              <p:cNvPr id="3" name="TextBox 2"/>
              <p:cNvSpPr txBox="1"/>
              <p:nvPr/>
            </p:nvSpPr>
            <p:spPr>
              <a:xfrm>
                <a:off x="121717" y="4149080"/>
                <a:ext cx="4896544" cy="6364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zh-CN" sz="2400" i="1" smtClean="0">
                              <a:solidFill>
                                <a:schemeClr val="accent2">
                                  <a:lumMod val="50000"/>
                                </a:schemeClr>
                              </a:solidFill>
                              <a:latin typeface="Cambria Math"/>
                              <a:ea typeface="+mn-ea"/>
                            </a:rPr>
                          </m:ctrlPr>
                        </m:sSupPr>
                        <m:e>
                          <m:r>
                            <a:rPr lang="en-US" altLang="zh-CN" sz="2400" i="1">
                              <a:solidFill>
                                <a:schemeClr val="accent2">
                                  <a:lumMod val="50000"/>
                                </a:schemeClr>
                              </a:solidFill>
                              <a:latin typeface="Cambria Math"/>
                              <a:ea typeface="+mn-ea"/>
                            </a:rPr>
                            <m:t>𝐽</m:t>
                          </m:r>
                        </m:e>
                        <m:sup>
                          <m:r>
                            <a:rPr lang="en-US" altLang="zh-CN" sz="2400" i="1">
                              <a:solidFill>
                                <a:schemeClr val="accent2">
                                  <a:lumMod val="50000"/>
                                </a:schemeClr>
                              </a:solidFill>
                              <a:latin typeface="Cambria Math"/>
                              <a:ea typeface="+mn-ea"/>
                            </a:rPr>
                            <m:t>𝑑𝑎𝑟𝑘</m:t>
                          </m:r>
                        </m:sup>
                      </m:sSup>
                      <m:d>
                        <m:dPr>
                          <m:ctrlPr>
                            <a:rPr lang="zh-CN" altLang="zh-CN" sz="2400" i="1">
                              <a:solidFill>
                                <a:schemeClr val="accent2">
                                  <a:lumMod val="50000"/>
                                </a:schemeClr>
                              </a:solidFill>
                              <a:latin typeface="Cambria Math"/>
                              <a:ea typeface="+mn-ea"/>
                            </a:rPr>
                          </m:ctrlPr>
                        </m:dPr>
                        <m:e>
                          <m:r>
                            <a:rPr lang="en-US" altLang="zh-CN" sz="2400" i="1">
                              <a:solidFill>
                                <a:schemeClr val="accent2">
                                  <a:lumMod val="50000"/>
                                </a:schemeClr>
                              </a:solidFill>
                              <a:latin typeface="Cambria Math"/>
                              <a:ea typeface="+mn-ea"/>
                            </a:rPr>
                            <m:t>𝑥</m:t>
                          </m:r>
                        </m:e>
                      </m:d>
                      <m:r>
                        <a:rPr lang="en-US" altLang="zh-CN" sz="2400" i="1">
                          <a:solidFill>
                            <a:schemeClr val="accent2">
                              <a:lumMod val="50000"/>
                            </a:schemeClr>
                          </a:solidFill>
                          <a:latin typeface="Cambria Math"/>
                          <a:ea typeface="+mn-ea"/>
                        </a:rPr>
                        <m:t>=</m:t>
                      </m:r>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a:ea typeface="+mn-ea"/>
                                </a:rPr>
                                <m:t>min</m:t>
                              </m:r>
                            </m:e>
                            <m:lim>
                              <m:r>
                                <a:rPr lang="en-US" altLang="zh-CN" sz="2400" i="1">
                                  <a:solidFill>
                                    <a:schemeClr val="accent2">
                                      <a:lumMod val="50000"/>
                                    </a:schemeClr>
                                  </a:solidFill>
                                  <a:latin typeface="Cambria Math"/>
                                  <a:ea typeface="+mn-ea"/>
                                </a:rPr>
                                <m:t>𝑐</m:t>
                              </m:r>
                              <m:r>
                                <a:rPr lang="en-US" altLang="zh-CN" sz="2400" i="1">
                                  <a:solidFill>
                                    <a:schemeClr val="accent2">
                                      <a:lumMod val="50000"/>
                                    </a:schemeClr>
                                  </a:solidFill>
                                  <a:latin typeface="Cambria Math"/>
                                  <a:ea typeface="+mn-ea"/>
                                </a:rPr>
                                <m:t>∈{</m:t>
                              </m:r>
                              <m:r>
                                <a:rPr lang="en-US" altLang="zh-CN" sz="2400" i="1">
                                  <a:solidFill>
                                    <a:schemeClr val="accent2">
                                      <a:lumMod val="50000"/>
                                    </a:schemeClr>
                                  </a:solidFill>
                                  <a:latin typeface="Cambria Math"/>
                                  <a:ea typeface="+mn-ea"/>
                                </a:rPr>
                                <m:t>𝑟</m:t>
                              </m:r>
                              <m:r>
                                <a:rPr lang="en-US" altLang="zh-CN" sz="2400" i="1">
                                  <a:solidFill>
                                    <a:schemeClr val="accent2">
                                      <a:lumMod val="50000"/>
                                    </a:schemeClr>
                                  </a:solidFill>
                                  <a:latin typeface="Cambria Math"/>
                                  <a:ea typeface="+mn-ea"/>
                                </a:rPr>
                                <m:t>,</m:t>
                              </m:r>
                              <m:r>
                                <a:rPr lang="en-US" altLang="zh-CN" sz="2400" i="1">
                                  <a:solidFill>
                                    <a:schemeClr val="accent2">
                                      <a:lumMod val="50000"/>
                                    </a:schemeClr>
                                  </a:solidFill>
                                  <a:latin typeface="Cambria Math"/>
                                  <a:ea typeface="+mn-ea"/>
                                </a:rPr>
                                <m:t>𝑔</m:t>
                              </m:r>
                              <m:r>
                                <a:rPr lang="en-US" altLang="zh-CN" sz="2400" i="1">
                                  <a:solidFill>
                                    <a:schemeClr val="accent2">
                                      <a:lumMod val="50000"/>
                                    </a:schemeClr>
                                  </a:solidFill>
                                  <a:latin typeface="Cambria Math"/>
                                  <a:ea typeface="+mn-ea"/>
                                </a:rPr>
                                <m:t>,</m:t>
                              </m:r>
                              <m:r>
                                <a:rPr lang="en-US" altLang="zh-CN" sz="2400" i="1">
                                  <a:solidFill>
                                    <a:schemeClr val="accent2">
                                      <a:lumMod val="50000"/>
                                    </a:schemeClr>
                                  </a:solidFill>
                                  <a:latin typeface="Cambria Math"/>
                                  <a:ea typeface="+mn-ea"/>
                                </a:rPr>
                                <m:t>𝑏</m:t>
                              </m:r>
                              <m:r>
                                <a:rPr lang="en-US" altLang="zh-CN" sz="2400" i="1">
                                  <a:solidFill>
                                    <a:schemeClr val="accent2">
                                      <a:lumMod val="50000"/>
                                    </a:schemeClr>
                                  </a:solidFill>
                                  <a:latin typeface="Cambria Math"/>
                                  <a:ea typeface="+mn-ea"/>
                                </a:rPr>
                                <m:t>}</m:t>
                              </m:r>
                            </m:lim>
                          </m:limLow>
                        </m:fName>
                        <m:e>
                          <m:r>
                            <a:rPr lang="en-US" altLang="zh-CN" sz="2400" i="1">
                              <a:solidFill>
                                <a:schemeClr val="accent2">
                                  <a:lumMod val="50000"/>
                                </a:schemeClr>
                              </a:solidFill>
                              <a:latin typeface="Cambria Math"/>
                              <a:ea typeface="+mn-ea"/>
                            </a:rPr>
                            <m:t>(</m:t>
                          </m:r>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a:ea typeface="+mn-ea"/>
                                    </a:rPr>
                                    <m:t>min</m:t>
                                  </m:r>
                                </m:e>
                                <m:lim>
                                  <m:r>
                                    <a:rPr lang="en-US" altLang="zh-CN" sz="2400" i="1">
                                      <a:solidFill>
                                        <a:schemeClr val="accent2">
                                          <a:lumMod val="50000"/>
                                        </a:schemeClr>
                                      </a:solidFill>
                                      <a:latin typeface="Cambria Math"/>
                                      <a:ea typeface="+mn-ea"/>
                                    </a:rPr>
                                    <m:t>𝑦</m:t>
                                  </m:r>
                                  <m:r>
                                    <a:rPr lang="en-US" altLang="zh-CN" sz="2400" i="1">
                                      <a:solidFill>
                                        <a:schemeClr val="accent2">
                                          <a:lumMod val="50000"/>
                                        </a:schemeClr>
                                      </a:solidFill>
                                      <a:latin typeface="Cambria Math"/>
                                      <a:ea typeface="+mn-ea"/>
                                    </a:rPr>
                                    <m:t>∈</m:t>
                                  </m:r>
                                  <m:r>
                                    <a:rPr lang="en-US" altLang="zh-CN" sz="2400" i="1">
                                      <a:solidFill>
                                        <a:schemeClr val="accent2">
                                          <a:lumMod val="50000"/>
                                        </a:schemeClr>
                                      </a:solidFill>
                                      <a:latin typeface="Cambria Math"/>
                                      <a:ea typeface="+mn-ea"/>
                                    </a:rPr>
                                    <m:t>𝛺</m:t>
                                  </m:r>
                                  <m:d>
                                    <m:dPr>
                                      <m:begChr m:val="（"/>
                                      <m:endChr m:val="）"/>
                                      <m:ctrlPr>
                                        <a:rPr lang="zh-CN" altLang="zh-CN" sz="2400" i="1">
                                          <a:solidFill>
                                            <a:schemeClr val="accent2">
                                              <a:lumMod val="50000"/>
                                            </a:schemeClr>
                                          </a:solidFill>
                                          <a:latin typeface="Cambria Math"/>
                                          <a:ea typeface="+mn-ea"/>
                                        </a:rPr>
                                      </m:ctrlPr>
                                    </m:dPr>
                                    <m:e>
                                      <m:r>
                                        <a:rPr lang="en-US" altLang="zh-CN" sz="2400" i="1">
                                          <a:solidFill>
                                            <a:schemeClr val="accent2">
                                              <a:lumMod val="50000"/>
                                            </a:schemeClr>
                                          </a:solidFill>
                                          <a:latin typeface="Cambria Math"/>
                                          <a:ea typeface="+mn-ea"/>
                                        </a:rPr>
                                        <m:t>𝑥</m:t>
                                      </m:r>
                                    </m:e>
                                  </m:d>
                                </m:lim>
                              </m:limLow>
                              <m:r>
                                <a:rPr lang="en-US" altLang="zh-CN" sz="2400" i="1">
                                  <a:solidFill>
                                    <a:schemeClr val="accent2">
                                      <a:lumMod val="50000"/>
                                    </a:schemeClr>
                                  </a:solidFill>
                                  <a:latin typeface="Cambria Math"/>
                                  <a:ea typeface="+mn-ea"/>
                                </a:rPr>
                                <m:t>(</m:t>
                              </m:r>
                            </m:fName>
                            <m:e>
                              <m:sSup>
                                <m:sSupPr>
                                  <m:ctrlPr>
                                    <a:rPr lang="zh-CN" altLang="zh-CN" sz="2400" i="1">
                                      <a:solidFill>
                                        <a:schemeClr val="accent2">
                                          <a:lumMod val="50000"/>
                                        </a:schemeClr>
                                      </a:solidFill>
                                      <a:latin typeface="Cambria Math"/>
                                      <a:ea typeface="+mn-ea"/>
                                    </a:rPr>
                                  </m:ctrlPr>
                                </m:sSupPr>
                                <m:e>
                                  <m:r>
                                    <a:rPr lang="en-US" altLang="zh-CN" sz="2400" i="1">
                                      <a:solidFill>
                                        <a:schemeClr val="accent2">
                                          <a:lumMod val="50000"/>
                                        </a:schemeClr>
                                      </a:solidFill>
                                      <a:latin typeface="Cambria Math"/>
                                      <a:ea typeface="+mn-ea"/>
                                    </a:rPr>
                                    <m:t>𝐽</m:t>
                                  </m:r>
                                </m:e>
                                <m:sup>
                                  <m:r>
                                    <a:rPr lang="en-US" altLang="zh-CN" sz="2400" i="1">
                                      <a:solidFill>
                                        <a:schemeClr val="accent2">
                                          <a:lumMod val="50000"/>
                                        </a:schemeClr>
                                      </a:solidFill>
                                      <a:latin typeface="Cambria Math"/>
                                      <a:ea typeface="+mn-ea"/>
                                    </a:rPr>
                                    <m:t>𝐶</m:t>
                                  </m:r>
                                </m:sup>
                              </m:sSup>
                            </m:e>
                          </m:func>
                          <m:r>
                            <a:rPr lang="en-US" altLang="zh-CN" sz="2400" i="1">
                              <a:solidFill>
                                <a:schemeClr val="accent2">
                                  <a:lumMod val="50000"/>
                                </a:schemeClr>
                              </a:solidFill>
                              <a:latin typeface="Cambria Math"/>
                              <a:ea typeface="+mn-ea"/>
                            </a:rPr>
                            <m:t>(</m:t>
                          </m:r>
                          <m:r>
                            <a:rPr lang="en-US" altLang="zh-CN" sz="2400" i="1">
                              <a:solidFill>
                                <a:schemeClr val="accent2">
                                  <a:lumMod val="50000"/>
                                </a:schemeClr>
                              </a:solidFill>
                              <a:latin typeface="Cambria Math"/>
                              <a:ea typeface="+mn-ea"/>
                            </a:rPr>
                            <m:t>𝑦</m:t>
                          </m:r>
                          <m:r>
                            <a:rPr lang="en-US" altLang="zh-CN" sz="2400" i="1">
                              <a:solidFill>
                                <a:schemeClr val="accent2">
                                  <a:lumMod val="50000"/>
                                </a:schemeClr>
                              </a:solidFill>
                              <a:latin typeface="Cambria Math"/>
                              <a:ea typeface="+mn-ea"/>
                            </a:rPr>
                            <m:t>)))</m:t>
                          </m:r>
                        </m:e>
                      </m:func>
                    </m:oMath>
                  </m:oMathPara>
                </a14:m>
                <a:endParaRPr lang="zh-CN" altLang="en-US" sz="2400" dirty="0">
                  <a:solidFill>
                    <a:schemeClr val="accent2">
                      <a:lumMod val="50000"/>
                    </a:schemeClr>
                  </a:solidFill>
                  <a:latin typeface="+mn-ea"/>
                  <a:ea typeface="+mn-ea"/>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1717" y="4149080"/>
                <a:ext cx="4896544" cy="636456"/>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6288" y="5533781"/>
                <a:ext cx="5076874" cy="830997"/>
              </a:xfrm>
              <a:prstGeom prst="rect">
                <a:avLst/>
              </a:prstGeom>
              <a:noFill/>
            </p:spPr>
            <p:txBody>
              <a:bodyPr wrap="square" rtlCol="0">
                <a:spAutoFit/>
              </a:bodyPr>
              <a:lstStyle/>
              <a:p>
                <a14:m>
                  <m:oMath xmlns:m="http://schemas.openxmlformats.org/officeDocument/2006/math">
                    <m:sSup>
                      <m:sSupPr>
                        <m:ctrlPr>
                          <a:rPr lang="zh-CN" altLang="zh-CN" sz="2400" i="1" smtClean="0">
                            <a:solidFill>
                              <a:schemeClr val="accent2">
                                <a:lumMod val="50000"/>
                              </a:schemeClr>
                            </a:solidFill>
                            <a:latin typeface="Cambria Math"/>
                            <a:ea typeface="+mn-ea"/>
                          </a:rPr>
                        </m:ctrlPr>
                      </m:sSupPr>
                      <m:e>
                        <m:r>
                          <a:rPr lang="en-US" altLang="zh-CN" sz="2400" i="1">
                            <a:solidFill>
                              <a:schemeClr val="accent2">
                                <a:lumMod val="50000"/>
                              </a:schemeClr>
                            </a:solidFill>
                            <a:latin typeface="Cambria Math"/>
                            <a:ea typeface="+mn-ea"/>
                          </a:rPr>
                          <m:t>𝐽</m:t>
                        </m:r>
                      </m:e>
                      <m:sup>
                        <m:r>
                          <a:rPr lang="en-US" altLang="zh-CN" sz="2400" i="1">
                            <a:solidFill>
                              <a:schemeClr val="accent2">
                                <a:lumMod val="50000"/>
                              </a:schemeClr>
                            </a:solidFill>
                            <a:latin typeface="Cambria Math"/>
                            <a:ea typeface="+mn-ea"/>
                          </a:rPr>
                          <m:t>𝑐</m:t>
                        </m:r>
                      </m:sup>
                    </m:sSup>
                  </m:oMath>
                </a14:m>
                <a:r>
                  <a:rPr lang="zh-CN" altLang="zh-CN" sz="2400" dirty="0">
                    <a:solidFill>
                      <a:schemeClr val="accent2">
                        <a:lumMod val="50000"/>
                      </a:schemeClr>
                    </a:solidFill>
                    <a:latin typeface="+mn-ea"/>
                    <a:ea typeface="+mn-ea"/>
                  </a:rPr>
                  <a:t>代表</a:t>
                </a:r>
                <a:r>
                  <a:rPr lang="en-US" altLang="zh-CN" sz="2400" dirty="0">
                    <a:solidFill>
                      <a:schemeClr val="accent2">
                        <a:lumMod val="50000"/>
                      </a:schemeClr>
                    </a:solidFill>
                    <a:latin typeface="+mn-ea"/>
                    <a:ea typeface="+mn-ea"/>
                  </a:rPr>
                  <a:t> J</a:t>
                </a:r>
                <a:r>
                  <a:rPr lang="zh-CN" altLang="zh-CN" sz="2400" dirty="0">
                    <a:solidFill>
                      <a:schemeClr val="accent2">
                        <a:lumMod val="50000"/>
                      </a:schemeClr>
                    </a:solidFill>
                    <a:latin typeface="+mn-ea"/>
                    <a:ea typeface="+mn-ea"/>
                  </a:rPr>
                  <a:t>的某一个颜色通道，而 </a:t>
                </a:r>
                <a14:m>
                  <m:oMath xmlns:m="http://schemas.openxmlformats.org/officeDocument/2006/math">
                    <m:r>
                      <a:rPr lang="en-US" altLang="zh-CN" sz="2400" i="1">
                        <a:solidFill>
                          <a:schemeClr val="accent2">
                            <a:lumMod val="50000"/>
                          </a:schemeClr>
                        </a:solidFill>
                        <a:latin typeface="Cambria Math"/>
                        <a:ea typeface="+mn-ea"/>
                      </a:rPr>
                      <m:t>𝛺</m:t>
                    </m:r>
                    <m:d>
                      <m:dPr>
                        <m:begChr m:val="（"/>
                        <m:endChr m:val="）"/>
                        <m:ctrlPr>
                          <a:rPr lang="zh-CN" altLang="zh-CN" sz="2400" i="1">
                            <a:solidFill>
                              <a:schemeClr val="accent2">
                                <a:lumMod val="50000"/>
                              </a:schemeClr>
                            </a:solidFill>
                            <a:latin typeface="Cambria Math"/>
                            <a:ea typeface="+mn-ea"/>
                          </a:rPr>
                        </m:ctrlPr>
                      </m:dPr>
                      <m:e>
                        <m:r>
                          <a:rPr lang="en-US" altLang="zh-CN" sz="2400" i="1">
                            <a:solidFill>
                              <a:schemeClr val="accent2">
                                <a:lumMod val="50000"/>
                              </a:schemeClr>
                            </a:solidFill>
                            <a:latin typeface="Cambria Math"/>
                            <a:ea typeface="+mn-ea"/>
                          </a:rPr>
                          <m:t>𝑥</m:t>
                        </m:r>
                      </m:e>
                    </m:d>
                  </m:oMath>
                </a14:m>
                <a:r>
                  <a:rPr lang="zh-CN" altLang="zh-CN" sz="2400" dirty="0">
                    <a:solidFill>
                      <a:schemeClr val="accent2">
                        <a:lumMod val="50000"/>
                      </a:schemeClr>
                    </a:solidFill>
                    <a:latin typeface="+mn-ea"/>
                    <a:ea typeface="+mn-ea"/>
                  </a:rPr>
                  <a:t>是以像素</a:t>
                </a:r>
                <a:r>
                  <a:rPr lang="en-US" altLang="zh-CN" sz="2400" dirty="0">
                    <a:solidFill>
                      <a:schemeClr val="accent2">
                        <a:lumMod val="50000"/>
                      </a:schemeClr>
                    </a:solidFill>
                    <a:latin typeface="+mn-ea"/>
                    <a:ea typeface="+mn-ea"/>
                  </a:rPr>
                  <a:t> x</a:t>
                </a:r>
                <a:r>
                  <a:rPr lang="zh-CN" altLang="zh-CN" sz="2400" dirty="0">
                    <a:solidFill>
                      <a:schemeClr val="accent2">
                        <a:lumMod val="50000"/>
                      </a:schemeClr>
                    </a:solidFill>
                    <a:latin typeface="+mn-ea"/>
                    <a:ea typeface="+mn-ea"/>
                  </a:rPr>
                  <a:t>为中心的一块方形区域。</a:t>
                </a:r>
                <a:endParaRPr lang="zh-CN" altLang="en-US" sz="2400" dirty="0">
                  <a:solidFill>
                    <a:schemeClr val="accent2">
                      <a:lumMod val="50000"/>
                    </a:schemeClr>
                  </a:solidFill>
                  <a:latin typeface="+mn-ea"/>
                  <a:ea typeface="+mn-ea"/>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6288" y="5533781"/>
                <a:ext cx="5076874" cy="830997"/>
              </a:xfrm>
              <a:prstGeom prst="rect">
                <a:avLst/>
              </a:prstGeom>
              <a:blipFill rotWithShape="1">
                <a:blip r:embed="rId3"/>
                <a:stretch>
                  <a:fillRect l="-1801" t="-5882" r="-360"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6288" y="5004682"/>
                <a:ext cx="5076874" cy="468205"/>
              </a:xfrm>
              <a:prstGeom prst="rect">
                <a:avLst/>
              </a:prstGeom>
              <a:noFill/>
            </p:spPr>
            <p:txBody>
              <a:bodyPr wrap="square" rtlCol="0">
                <a:spAutoFit/>
              </a:bodyPr>
              <a:lstStyle/>
              <a:p>
                <a14:m>
                  <m:oMath xmlns:m="http://schemas.openxmlformats.org/officeDocument/2006/math">
                    <m:sSup>
                      <m:sSupPr>
                        <m:ctrlPr>
                          <a:rPr lang="zh-CN" altLang="zh-CN" sz="2400" i="1" smtClean="0">
                            <a:solidFill>
                              <a:schemeClr val="accent2">
                                <a:lumMod val="50000"/>
                              </a:schemeClr>
                            </a:solidFill>
                            <a:latin typeface="Cambria Math"/>
                            <a:ea typeface="+mn-ea"/>
                          </a:rPr>
                        </m:ctrlPr>
                      </m:sSupPr>
                      <m:e>
                        <m:r>
                          <a:rPr lang="en-US" altLang="zh-CN" sz="2400" i="1">
                            <a:solidFill>
                              <a:schemeClr val="accent2">
                                <a:lumMod val="50000"/>
                              </a:schemeClr>
                            </a:solidFill>
                            <a:latin typeface="Cambria Math"/>
                            <a:ea typeface="+mn-ea"/>
                          </a:rPr>
                          <m:t>𝐽</m:t>
                        </m:r>
                      </m:e>
                      <m:sup>
                        <m:r>
                          <a:rPr lang="en-US" altLang="zh-CN" sz="2400" i="1">
                            <a:solidFill>
                              <a:schemeClr val="accent2">
                                <a:lumMod val="50000"/>
                              </a:schemeClr>
                            </a:solidFill>
                            <a:latin typeface="Cambria Math"/>
                            <a:ea typeface="+mn-ea"/>
                          </a:rPr>
                          <m:t>𝑑𝑎𝑟𝑘</m:t>
                        </m:r>
                      </m:sup>
                    </m:sSup>
                  </m:oMath>
                </a14:m>
                <a:r>
                  <a:rPr lang="zh-CN" altLang="zh-CN" sz="2400" dirty="0">
                    <a:solidFill>
                      <a:schemeClr val="accent2">
                        <a:lumMod val="50000"/>
                      </a:schemeClr>
                    </a:solidFill>
                    <a:latin typeface="+mn-ea"/>
                    <a:ea typeface="+mn-ea"/>
                  </a:rPr>
                  <a:t>的值总是很低并且趋近于</a:t>
                </a:r>
                <a:r>
                  <a:rPr lang="en-US" altLang="zh-CN" sz="2400" dirty="0" smtClean="0">
                    <a:solidFill>
                      <a:schemeClr val="accent2">
                        <a:lumMod val="50000"/>
                      </a:schemeClr>
                    </a:solidFill>
                    <a:latin typeface="+mn-ea"/>
                    <a:ea typeface="+mn-ea"/>
                  </a:rPr>
                  <a:t>0</a:t>
                </a:r>
                <a:r>
                  <a:rPr lang="zh-CN" altLang="en-US" sz="2400" dirty="0" smtClean="0">
                    <a:solidFill>
                      <a:schemeClr val="accent2">
                        <a:lumMod val="50000"/>
                      </a:schemeClr>
                    </a:solidFill>
                    <a:latin typeface="+mn-ea"/>
                    <a:ea typeface="+mn-ea"/>
                  </a:rPr>
                  <a:t>。</a:t>
                </a:r>
                <a:endParaRPr lang="zh-CN" altLang="en-US" sz="2400" dirty="0">
                  <a:solidFill>
                    <a:schemeClr val="accent2">
                      <a:lumMod val="50000"/>
                    </a:schemeClr>
                  </a:solidFill>
                  <a:latin typeface="+mn-ea"/>
                  <a:ea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6288" y="5004682"/>
                <a:ext cx="5076874" cy="468205"/>
              </a:xfrm>
              <a:prstGeom prst="rect">
                <a:avLst/>
              </a:prstGeom>
              <a:blipFill rotWithShape="1">
                <a:blip r:embed="rId4"/>
                <a:stretch>
                  <a:fillRect l="-720" t="-9091"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573937"/>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1+#ppt_w/2"/>
                                          </p:val>
                                        </p:tav>
                                        <p:tav tm="100000">
                                          <p:val>
                                            <p:strVal val="#ppt_x"/>
                                          </p:val>
                                        </p:tav>
                                      </p:tavLst>
                                    </p:anim>
                                    <p:anim calcmode="lin" valueType="num">
                                      <p:cBhvr additive="base">
                                        <p:cTn id="8" dur="500" fill="hold"/>
                                        <p:tgtEl>
                                          <p:spTgt spid="3686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36868"/>
                                        </p:tgtEl>
                                        <p:attrNameLst>
                                          <p:attrName>style.visibility</p:attrName>
                                        </p:attrNameLst>
                                      </p:cBhvr>
                                      <p:to>
                                        <p:strVal val="visible"/>
                                      </p:to>
                                    </p:set>
                                    <p:animEffect transition="in" filter="wipe(right)">
                                      <p:cBhvr>
                                        <p:cTn id="11" dur="500"/>
                                        <p:tgtEl>
                                          <p:spTgt spid="3686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6866"/>
                                        </p:tgtEl>
                                        <p:attrNameLst>
                                          <p:attrName>style.visibility</p:attrName>
                                        </p:attrNameLst>
                                      </p:cBhvr>
                                      <p:to>
                                        <p:strVal val="visible"/>
                                      </p:to>
                                    </p:set>
                                    <p:anim calcmode="lin" valueType="num">
                                      <p:cBhvr>
                                        <p:cTn id="15" dur="400" fill="hold"/>
                                        <p:tgtEl>
                                          <p:spTgt spid="3686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36866"/>
                                        </p:tgtEl>
                                        <p:attrNameLst>
                                          <p:attrName>ppt_y</p:attrName>
                                        </p:attrNameLst>
                                      </p:cBhvr>
                                      <p:tavLst>
                                        <p:tav tm="0">
                                          <p:val>
                                            <p:strVal val="#ppt_y"/>
                                          </p:val>
                                        </p:tav>
                                        <p:tav tm="100000">
                                          <p:val>
                                            <p:strVal val="#ppt_y"/>
                                          </p:val>
                                        </p:tav>
                                      </p:tavLst>
                                    </p:anim>
                                    <p:anim calcmode="lin" valueType="num">
                                      <p:cBhvr>
                                        <p:cTn id="17" dur="400" fill="hold"/>
                                        <p:tgtEl>
                                          <p:spTgt spid="3686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3686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3686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6871"/>
                                        </p:tgtEl>
                                        <p:attrNameLst>
                                          <p:attrName>style.visibility</p:attrName>
                                        </p:attrNameLst>
                                      </p:cBhvr>
                                      <p:to>
                                        <p:strVal val="visible"/>
                                      </p:to>
                                    </p:set>
                                    <p:animEffect transition="in" filter="wipe(down)">
                                      <p:cBhvr>
                                        <p:cTn id="22" dur="500"/>
                                        <p:tgtEl>
                                          <p:spTgt spid="3687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877"/>
                                        </p:tgtEl>
                                        <p:attrNameLst>
                                          <p:attrName>style.visibility</p:attrName>
                                        </p:attrNameLst>
                                      </p:cBhvr>
                                      <p:to>
                                        <p:strVal val="visible"/>
                                      </p:to>
                                    </p:set>
                                    <p:animEffect transition="in" filter="wipe(down)">
                                      <p:cBhvr>
                                        <p:cTn id="25" dur="500"/>
                                        <p:tgtEl>
                                          <p:spTgt spid="3687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6869"/>
                                        </p:tgtEl>
                                        <p:attrNameLst>
                                          <p:attrName>style.visibility</p:attrName>
                                        </p:attrNameLst>
                                      </p:cBhvr>
                                      <p:to>
                                        <p:strVal val="visible"/>
                                      </p:to>
                                    </p:set>
                                    <p:animEffect transition="in" filter="wipe(up)">
                                      <p:cBhvr>
                                        <p:cTn id="28" dur="500"/>
                                        <p:tgtEl>
                                          <p:spTgt spid="3686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6873"/>
                                        </p:tgtEl>
                                        <p:attrNameLst>
                                          <p:attrName>style.visibility</p:attrName>
                                        </p:attrNameLst>
                                      </p:cBhvr>
                                      <p:to>
                                        <p:strVal val="visible"/>
                                      </p:to>
                                    </p:set>
                                    <p:animEffect transition="in" filter="wipe(right)">
                                      <p:cBhvr>
                                        <p:cTn id="31" dur="500"/>
                                        <p:tgtEl>
                                          <p:spTgt spid="3687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nimBg="1"/>
      <p:bldP spid="36869" grpId="0" animBg="1"/>
      <p:bldP spid="36871" grpId="0" animBg="1"/>
      <p:bldP spid="36873" grpId="0" animBg="1"/>
      <p:bldP spid="36877" grpId="0" autoUpdateAnimBg="0"/>
      <p:bldP spid="2"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76"/>
          <p:cNvSpPr txBox="1">
            <a:spLocks noChangeArrowheads="1"/>
          </p:cNvSpPr>
          <p:nvPr/>
        </p:nvSpPr>
        <p:spPr bwMode="auto">
          <a:xfrm>
            <a:off x="1185863" y="1714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33333"/>
                </a:solidFill>
                <a:latin typeface="微软雅黑" panose="020B0503020204020204" pitchFamily="34" charset="-122"/>
                <a:ea typeface="微软雅黑" panose="020B0503020204020204" pitchFamily="34" charset="-122"/>
              </a:rPr>
              <a:t>雾天</a:t>
            </a:r>
            <a:r>
              <a:rPr lang="zh-CN" altLang="en-US" sz="2400" b="1" dirty="0" smtClean="0">
                <a:solidFill>
                  <a:srgbClr val="333333"/>
                </a:solidFill>
                <a:latin typeface="微软雅黑" panose="020B0503020204020204" pitchFamily="34" charset="-122"/>
                <a:ea typeface="微软雅黑" panose="020B0503020204020204" pitchFamily="34" charset="-122"/>
              </a:rPr>
              <a:t>图像退化物理模型</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
        <p:nvSpPr>
          <p:cNvPr id="3686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3686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69" name="Freeform 9"/>
          <p:cNvSpPr>
            <a:spLocks/>
          </p:cNvSpPr>
          <p:nvPr/>
        </p:nvSpPr>
        <p:spPr bwMode="auto">
          <a:xfrm>
            <a:off x="9879838" y="661561"/>
            <a:ext cx="1960563" cy="2579688"/>
          </a:xfrm>
          <a:custGeom>
            <a:avLst/>
            <a:gdLst>
              <a:gd name="T0" fmla="*/ 5953 w 2105248"/>
              <a:gd name="T1" fmla="*/ 0 h 2842038"/>
              <a:gd name="T2" fmla="*/ 9525 w 2105248"/>
              <a:gd name="T3" fmla="*/ 4763 h 2842038"/>
              <a:gd name="T4" fmla="*/ 1921669 w 2105248"/>
              <a:gd name="T5" fmla="*/ 1916907 h 2842038"/>
              <a:gd name="T6" fmla="*/ 1924050 w 2105248"/>
              <a:gd name="T7" fmla="*/ 1919288 h 2842038"/>
              <a:gd name="T8" fmla="*/ 1800364 w 2105248"/>
              <a:gd name="T9" fmla="*/ 2582669 h 2842038"/>
              <a:gd name="T10" fmla="*/ 2105248 w 2105248"/>
              <a:gd name="T11" fmla="*/ 2718412 h 2842038"/>
              <a:gd name="T12" fmla="*/ 1118368 w 2105248"/>
              <a:gd name="T13" fmla="*/ 2842038 h 2842038"/>
              <a:gd name="T14" fmla="*/ 549889 w 2105248"/>
              <a:gd name="T15" fmla="*/ 2025921 h 2842038"/>
              <a:gd name="T16" fmla="*/ 922384 w 2105248"/>
              <a:gd name="T17" fmla="*/ 2191767 h 2842038"/>
              <a:gd name="T18" fmla="*/ 963811 w 2105248"/>
              <a:gd name="T19" fmla="*/ 1916907 h 2842038"/>
              <a:gd name="T20" fmla="*/ 962025 w 2105248"/>
              <a:gd name="T21" fmla="*/ 1919288 h 2842038"/>
              <a:gd name="T22" fmla="*/ 141685 w 2105248"/>
              <a:gd name="T23" fmla="*/ 967383 h 2842038"/>
              <a:gd name="T24" fmla="*/ 142875 w 2105248"/>
              <a:gd name="T25" fmla="*/ 966788 h 2842038"/>
              <a:gd name="T26" fmla="*/ 361950 w 2105248"/>
              <a:gd name="T27" fmla="*/ 471488 h 2842038"/>
              <a:gd name="T28" fmla="*/ 0 w 2105248"/>
              <a:gd name="T29" fmla="*/ 4763 h 2842038"/>
              <a:gd name="T30" fmla="*/ 5953 w 2105248"/>
              <a:gd name="T31" fmla="*/ 0 h 284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5248" h="2842038">
                <a:moveTo>
                  <a:pt x="5953" y="0"/>
                </a:moveTo>
                <a:lnTo>
                  <a:pt x="9525" y="4763"/>
                </a:lnTo>
                <a:cubicBezTo>
                  <a:pt x="1063824" y="0"/>
                  <a:pt x="1921669" y="858441"/>
                  <a:pt x="1921669" y="1916907"/>
                </a:cubicBezTo>
                <a:lnTo>
                  <a:pt x="1924050" y="1919288"/>
                </a:lnTo>
                <a:cubicBezTo>
                  <a:pt x="1922092" y="2151415"/>
                  <a:pt x="1879444" y="2375887"/>
                  <a:pt x="1800364" y="2582669"/>
                </a:cubicBezTo>
                <a:lnTo>
                  <a:pt x="2105248" y="2718412"/>
                </a:lnTo>
                <a:lnTo>
                  <a:pt x="1118368" y="2842038"/>
                </a:lnTo>
                <a:lnTo>
                  <a:pt x="549889" y="2025921"/>
                </a:lnTo>
                <a:lnTo>
                  <a:pt x="922384" y="2191767"/>
                </a:lnTo>
                <a:cubicBezTo>
                  <a:pt x="949698" y="2105069"/>
                  <a:pt x="963811" y="2012556"/>
                  <a:pt x="963811" y="1916907"/>
                </a:cubicBezTo>
                <a:lnTo>
                  <a:pt x="962025" y="1919288"/>
                </a:lnTo>
                <a:cubicBezTo>
                  <a:pt x="963811" y="1433513"/>
                  <a:pt x="606624" y="1033463"/>
                  <a:pt x="141685" y="967383"/>
                </a:cubicBezTo>
                <a:lnTo>
                  <a:pt x="142875" y="966788"/>
                </a:lnTo>
                <a:lnTo>
                  <a:pt x="361950" y="471488"/>
                </a:lnTo>
                <a:lnTo>
                  <a:pt x="0" y="4763"/>
                </a:lnTo>
                <a:cubicBezTo>
                  <a:pt x="4763" y="0"/>
                  <a:pt x="5358" y="0"/>
                  <a:pt x="5953" y="0"/>
                </a:cubicBezTo>
                <a:close/>
              </a:path>
            </a:pathLst>
          </a:custGeom>
          <a:solidFill>
            <a:schemeClr val="bg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0" rIns="0" anchor="b"/>
          <a:lstStyle/>
          <a:p>
            <a:endParaRPr lang="zh-CN" altLang="en-US"/>
          </a:p>
        </p:txBody>
      </p:sp>
      <p:sp>
        <p:nvSpPr>
          <p:cNvPr id="36871" name="Freeform 8"/>
          <p:cNvSpPr>
            <a:spLocks/>
          </p:cNvSpPr>
          <p:nvPr/>
        </p:nvSpPr>
        <p:spPr bwMode="auto">
          <a:xfrm>
            <a:off x="8088273" y="402282"/>
            <a:ext cx="2003425" cy="2882900"/>
          </a:xfrm>
          <a:custGeom>
            <a:avLst/>
            <a:gdLst>
              <a:gd name="T0" fmla="*/ 1552623 w 2153126"/>
              <a:gd name="T1" fmla="*/ 0 h 3176145"/>
              <a:gd name="T2" fmla="*/ 2153126 w 2153126"/>
              <a:gd name="T3" fmla="*/ 792850 h 3176145"/>
              <a:gd name="T4" fmla="*/ 1730588 w 2153126"/>
              <a:gd name="T5" fmla="*/ 1693225 h 3176145"/>
              <a:gd name="T6" fmla="*/ 1688096 w 2153126"/>
              <a:gd name="T7" fmla="*/ 1288939 h 3176145"/>
              <a:gd name="T8" fmla="*/ 957858 w 2153126"/>
              <a:gd name="T9" fmla="*/ 2221264 h 3176145"/>
              <a:gd name="T10" fmla="*/ 957262 w 2153126"/>
              <a:gd name="T11" fmla="*/ 2223645 h 3176145"/>
              <a:gd name="T12" fmla="*/ 1026914 w 2153126"/>
              <a:gd name="T13" fmla="*/ 2577856 h 3176145"/>
              <a:gd name="T14" fmla="*/ 1023937 w 2153126"/>
              <a:gd name="T15" fmla="*/ 2576070 h 3176145"/>
              <a:gd name="T16" fmla="*/ 490538 w 2153126"/>
              <a:gd name="T17" fmla="*/ 2633220 h 3176145"/>
              <a:gd name="T18" fmla="*/ 261938 w 2153126"/>
              <a:gd name="T19" fmla="*/ 3176145 h 3176145"/>
              <a:gd name="T20" fmla="*/ 0 w 2153126"/>
              <a:gd name="T21" fmla="*/ 2221264 h 3176145"/>
              <a:gd name="T22" fmla="*/ 4763 w 2153126"/>
              <a:gd name="T23" fmla="*/ 2223645 h 3176145"/>
              <a:gd name="T24" fmla="*/ 1587696 w 2153126"/>
              <a:gd name="T25" fmla="*/ 333690 h 3176145"/>
              <a:gd name="T26" fmla="*/ 1552623 w 2153126"/>
              <a:gd name="T27" fmla="*/ 0 h 3176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3126" h="3176145">
                <a:moveTo>
                  <a:pt x="1552623" y="0"/>
                </a:moveTo>
                <a:lnTo>
                  <a:pt x="2153126" y="792850"/>
                </a:lnTo>
                <a:lnTo>
                  <a:pt x="1730588" y="1693225"/>
                </a:lnTo>
                <a:lnTo>
                  <a:pt x="1688096" y="1288939"/>
                </a:lnTo>
                <a:cubicBezTo>
                  <a:pt x="1270395" y="1390256"/>
                  <a:pt x="957858" y="1769253"/>
                  <a:pt x="957858" y="2221264"/>
                </a:cubicBezTo>
                <a:lnTo>
                  <a:pt x="957262" y="2223645"/>
                </a:lnTo>
                <a:cubicBezTo>
                  <a:pt x="957858" y="2346875"/>
                  <a:pt x="982266" y="2467723"/>
                  <a:pt x="1026914" y="2577856"/>
                </a:cubicBezTo>
                <a:lnTo>
                  <a:pt x="1023937" y="2576070"/>
                </a:lnTo>
                <a:lnTo>
                  <a:pt x="490538" y="2633220"/>
                </a:lnTo>
                <a:lnTo>
                  <a:pt x="261938" y="3176145"/>
                </a:lnTo>
                <a:cubicBezTo>
                  <a:pt x="94059" y="2898730"/>
                  <a:pt x="0" y="2570712"/>
                  <a:pt x="0" y="2221264"/>
                </a:cubicBezTo>
                <a:lnTo>
                  <a:pt x="4763" y="2223645"/>
                </a:lnTo>
                <a:cubicBezTo>
                  <a:pt x="245" y="1274964"/>
                  <a:pt x="686173" y="488583"/>
                  <a:pt x="1587696" y="333690"/>
                </a:cubicBezTo>
                <a:lnTo>
                  <a:pt x="1552623" y="0"/>
                </a:lnTo>
                <a:close/>
              </a:path>
            </a:pathLst>
          </a:custGeom>
          <a:solidFill>
            <a:schemeClr val="tx1"/>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73" name="Freeform 10"/>
          <p:cNvSpPr>
            <a:spLocks/>
          </p:cNvSpPr>
          <p:nvPr/>
        </p:nvSpPr>
        <p:spPr bwMode="auto">
          <a:xfrm>
            <a:off x="8268526" y="2788811"/>
            <a:ext cx="3163887" cy="1352550"/>
          </a:xfrm>
          <a:custGeom>
            <a:avLst/>
            <a:gdLst>
              <a:gd name="T0" fmla="*/ 1377394 w 3398317"/>
              <a:gd name="T1" fmla="*/ 0 h 1489942"/>
              <a:gd name="T2" fmla="*/ 1050692 w 3398317"/>
              <a:gd name="T3" fmla="*/ 237364 h 1489942"/>
              <a:gd name="T4" fmla="*/ 1737600 w 3398317"/>
              <a:gd name="T5" fmla="*/ 531489 h 1489942"/>
              <a:gd name="T6" fmla="*/ 1741171 w 3398317"/>
              <a:gd name="T7" fmla="*/ 527917 h 1489942"/>
              <a:gd name="T8" fmla="*/ 2491173 w 3398317"/>
              <a:gd name="T9" fmla="*/ 164181 h 1489942"/>
              <a:gd name="T10" fmla="*/ 2493554 w 3398317"/>
              <a:gd name="T11" fmla="*/ 165967 h 1489942"/>
              <a:gd name="T12" fmla="*/ 2807840 w 3398317"/>
              <a:gd name="T13" fmla="*/ 604117 h 1489942"/>
              <a:gd name="T14" fmla="*/ 3398317 w 3398317"/>
              <a:gd name="T15" fmla="*/ 527917 h 1489942"/>
              <a:gd name="T16" fmla="*/ 1737600 w 3398317"/>
              <a:gd name="T17" fmla="*/ 1489347 h 1489942"/>
              <a:gd name="T18" fmla="*/ 1741171 w 3398317"/>
              <a:gd name="T19" fmla="*/ 1489942 h 1489942"/>
              <a:gd name="T20" fmla="*/ 272510 w 3398317"/>
              <a:gd name="T21" fmla="*/ 802746 h 1489942"/>
              <a:gd name="T22" fmla="*/ 0 w 3398317"/>
              <a:gd name="T23" fmla="*/ 1000736 h 1489942"/>
              <a:gd name="T24" fmla="*/ 386377 w 3398317"/>
              <a:gd name="T25" fmla="*/ 84260 h 1489942"/>
              <a:gd name="T26" fmla="*/ 1377394 w 3398317"/>
              <a:gd name="T27" fmla="*/ 0 h 1489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98317" h="1489942">
                <a:moveTo>
                  <a:pt x="1377394" y="0"/>
                </a:moveTo>
                <a:lnTo>
                  <a:pt x="1050692" y="237364"/>
                </a:lnTo>
                <a:cubicBezTo>
                  <a:pt x="1222176" y="418784"/>
                  <a:pt x="1466843" y="531489"/>
                  <a:pt x="1737600" y="531489"/>
                </a:cubicBezTo>
                <a:lnTo>
                  <a:pt x="1741171" y="527917"/>
                </a:lnTo>
                <a:cubicBezTo>
                  <a:pt x="2043553" y="531489"/>
                  <a:pt x="2316172" y="388019"/>
                  <a:pt x="2491173" y="164181"/>
                </a:cubicBezTo>
                <a:lnTo>
                  <a:pt x="2493554" y="165967"/>
                </a:lnTo>
                <a:lnTo>
                  <a:pt x="2807840" y="604117"/>
                </a:lnTo>
                <a:lnTo>
                  <a:pt x="3398317" y="527917"/>
                </a:lnTo>
                <a:cubicBezTo>
                  <a:pt x="3066769" y="1102989"/>
                  <a:pt x="2447720" y="1489347"/>
                  <a:pt x="1737600" y="1489347"/>
                </a:cubicBezTo>
                <a:lnTo>
                  <a:pt x="1741171" y="1489942"/>
                </a:lnTo>
                <a:cubicBezTo>
                  <a:pt x="1148863" y="1489399"/>
                  <a:pt x="621661" y="1222932"/>
                  <a:pt x="272510" y="802746"/>
                </a:cubicBezTo>
                <a:lnTo>
                  <a:pt x="0" y="1000736"/>
                </a:lnTo>
                <a:lnTo>
                  <a:pt x="386377" y="84260"/>
                </a:lnTo>
                <a:lnTo>
                  <a:pt x="1377394" y="0"/>
                </a:lnTo>
                <a:close/>
              </a:path>
            </a:pathLst>
          </a:custGeom>
          <a:solidFill>
            <a:schemeClr val="tx2"/>
          </a:solidFill>
          <a:ln>
            <a:noFill/>
          </a:ln>
          <a:effectLst>
            <a:outerShdw dist="38100" dir="5400000" algn="ctr"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0" tIns="44806" rIns="0" bIns="44806" anchor="ctr"/>
          <a:lstStyle/>
          <a:p>
            <a:endParaRPr lang="zh-CN" altLang="en-US"/>
          </a:p>
        </p:txBody>
      </p:sp>
      <p:cxnSp>
        <p:nvCxnSpPr>
          <p:cNvPr id="36876" name="直接连接符 33"/>
          <p:cNvCxnSpPr>
            <a:cxnSpLocks noChangeShapeType="1"/>
          </p:cNvCxnSpPr>
          <p:nvPr/>
        </p:nvCxnSpPr>
        <p:spPr bwMode="auto">
          <a:xfrm>
            <a:off x="11432413" y="1826786"/>
            <a:ext cx="514139" cy="7143"/>
          </a:xfrm>
          <a:prstGeom prst="line">
            <a:avLst/>
          </a:prstGeom>
          <a:noFill/>
          <a:ln w="12700" cmpd="sng">
            <a:solidFill>
              <a:schemeClr val="tx2"/>
            </a:solidFill>
            <a:prstDash val="dash"/>
            <a:round/>
            <a:headEnd type="oval" w="med" len="med"/>
            <a:tailEnd type="oval"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6877" name="TextBox 34"/>
              <p:cNvSpPr txBox="1">
                <a:spLocks noChangeArrowheads="1"/>
              </p:cNvSpPr>
              <p:nvPr/>
            </p:nvSpPr>
            <p:spPr bwMode="auto">
              <a:xfrm>
                <a:off x="358388" y="2852936"/>
                <a:ext cx="6840760" cy="36009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smtClean="0">
                    <a:solidFill>
                      <a:schemeClr val="accent2">
                        <a:lumMod val="50000"/>
                      </a:schemeClr>
                    </a:solidFill>
                    <a:latin typeface="+mn-ea"/>
                    <a:ea typeface="+mn-ea"/>
                  </a:rPr>
                  <a:t>含</a:t>
                </a:r>
                <a:r>
                  <a:rPr lang="zh-CN" altLang="en-US" sz="2400" dirty="0">
                    <a:solidFill>
                      <a:schemeClr val="accent2">
                        <a:lumMod val="50000"/>
                      </a:schemeClr>
                    </a:solidFill>
                    <a:latin typeface="+mn-ea"/>
                    <a:ea typeface="+mn-ea"/>
                  </a:rPr>
                  <a:t>雾图像的物理模型：</a:t>
                </a:r>
                <a:endParaRPr lang="en-US" altLang="zh-CN" sz="2400" dirty="0">
                  <a:solidFill>
                    <a:schemeClr val="accent2">
                      <a:lumMod val="50000"/>
                    </a:schemeClr>
                  </a:solidFill>
                  <a:latin typeface="+mn-ea"/>
                  <a:ea typeface="+mn-ea"/>
                </a:endParaRPr>
              </a:p>
              <a:p>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I</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J</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m:rPr>
                        <m:sty m:val="p"/>
                      </m:rPr>
                      <a:rPr lang="en-US" altLang="zh-CN" sz="2400">
                        <a:solidFill>
                          <a:schemeClr val="accent2">
                            <a:lumMod val="50000"/>
                          </a:schemeClr>
                        </a:solidFill>
                        <a:latin typeface="Cambria Math" panose="02040503050406030204" pitchFamily="18" charset="0"/>
                        <a:ea typeface="+mn-ea"/>
                      </a:rPr>
                      <m:t>t</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A</m:t>
                    </m:r>
                    <m:r>
                      <a:rPr lang="en-US" altLang="zh-CN" sz="2400">
                        <a:solidFill>
                          <a:schemeClr val="accent2">
                            <a:lumMod val="50000"/>
                          </a:schemeClr>
                        </a:solidFill>
                        <a:latin typeface="Cambria Math" panose="02040503050406030204" pitchFamily="18" charset="0"/>
                        <a:ea typeface="+mn-ea"/>
                      </a:rPr>
                      <m:t>(1−</m:t>
                    </m:r>
                    <m:r>
                      <m:rPr>
                        <m:sty m:val="p"/>
                      </m:rPr>
                      <a:rPr lang="en-US" altLang="zh-CN" sz="2400">
                        <a:solidFill>
                          <a:schemeClr val="accent2">
                            <a:lumMod val="50000"/>
                          </a:schemeClr>
                        </a:solidFill>
                        <a:latin typeface="Cambria Math" panose="02040503050406030204" pitchFamily="18" charset="0"/>
                        <a:ea typeface="+mn-ea"/>
                      </a:rPr>
                      <m:t>t</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x</m:t>
                    </m:r>
                    <m:r>
                      <a:rPr lang="en-US" altLang="zh-CN" sz="2400">
                        <a:solidFill>
                          <a:schemeClr val="accent2">
                            <a:lumMod val="50000"/>
                          </a:schemeClr>
                        </a:solidFill>
                        <a:latin typeface="Cambria Math" panose="02040503050406030204" pitchFamily="18" charset="0"/>
                        <a:ea typeface="+mn-ea"/>
                      </a:rPr>
                      <m:t>))</m:t>
                    </m:r>
                  </m:oMath>
                </a14:m>
                <a:r>
                  <a:rPr lang="en-US" altLang="zh-CN" sz="2400" dirty="0">
                    <a:solidFill>
                      <a:schemeClr val="accent2">
                        <a:lumMod val="50000"/>
                      </a:schemeClr>
                    </a:solidFill>
                    <a:latin typeface="+mn-ea"/>
                    <a:ea typeface="+mn-ea"/>
                  </a:rPr>
                  <a:t> </a:t>
                </a:r>
                <a:endParaRPr lang="en-US" altLang="zh-CN" sz="2400" dirty="0" smtClean="0">
                  <a:solidFill>
                    <a:schemeClr val="accent2">
                      <a:lumMod val="50000"/>
                    </a:schemeClr>
                  </a:solidFill>
                  <a:latin typeface="+mn-ea"/>
                  <a:ea typeface="+mn-ea"/>
                </a:endParaRPr>
              </a:p>
              <a:p>
                <a:r>
                  <a:rPr lang="zh-CN" altLang="zh-CN" sz="2400" dirty="0" smtClean="0">
                    <a:solidFill>
                      <a:schemeClr val="accent2">
                        <a:lumMod val="50000"/>
                      </a:schemeClr>
                    </a:solidFill>
                    <a:latin typeface="+mn-ea"/>
                    <a:ea typeface="+mn-ea"/>
                  </a:rPr>
                  <a:t>该</a:t>
                </a:r>
                <a:r>
                  <a:rPr lang="zh-CN" altLang="zh-CN" sz="2400" dirty="0">
                    <a:solidFill>
                      <a:schemeClr val="accent2">
                        <a:lumMod val="50000"/>
                      </a:schemeClr>
                    </a:solidFill>
                    <a:latin typeface="+mn-ea"/>
                    <a:ea typeface="+mn-ea"/>
                  </a:rPr>
                  <a:t>模型包括入射光衰减模型和大气光增强模型两部分，分别是物体光在经过介质直接到达观察设备的光线的传输过程中，由于受到气溶胶颗粒的散射，物体光被衰减，在式中由 </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J</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a:rPr lang="en-US" altLang="zh-CN" sz="2400">
                        <a:solidFill>
                          <a:schemeClr val="accent2">
                            <a:lumMod val="50000"/>
                          </a:schemeClr>
                        </a:solidFill>
                        <a:latin typeface="Cambria Math" panose="02040503050406030204" pitchFamily="18" charset="0"/>
                        <a:ea typeface="+mn-ea"/>
                      </a:rPr>
                      <m:t> </m:t>
                    </m:r>
                    <m:r>
                      <m:rPr>
                        <m:sty m:val="p"/>
                      </m:rPr>
                      <a:rPr lang="en-US" altLang="zh-CN" sz="2400">
                        <a:solidFill>
                          <a:schemeClr val="accent2">
                            <a:lumMod val="50000"/>
                          </a:schemeClr>
                        </a:solidFill>
                        <a:latin typeface="Cambria Math" panose="02040503050406030204" pitchFamily="18" charset="0"/>
                        <a:ea typeface="+mn-ea"/>
                      </a:rPr>
                      <m:t>t</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a:solidFill>
                      <a:schemeClr val="accent2">
                        <a:lumMod val="50000"/>
                      </a:schemeClr>
                    </a:solidFill>
                    <a:latin typeface="+mn-ea"/>
                    <a:ea typeface="+mn-ea"/>
                  </a:rPr>
                  <a:t>表示；在物体光传输到达观察设备的过程中，存在其他方向的大气光进入观察设备使得在观察设备获得的大气光被增强，在式中由 </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A</m:t>
                    </m:r>
                    <m:r>
                      <a:rPr lang="en-US" altLang="zh-CN" sz="2400">
                        <a:solidFill>
                          <a:schemeClr val="accent2">
                            <a:lumMod val="50000"/>
                          </a:schemeClr>
                        </a:solidFill>
                        <a:latin typeface="Cambria Math" panose="02040503050406030204" pitchFamily="18" charset="0"/>
                        <a:ea typeface="+mn-ea"/>
                      </a:rPr>
                      <m:t>(1−</m:t>
                    </m:r>
                    <m:r>
                      <m:rPr>
                        <m:sty m:val="p"/>
                      </m:rPr>
                      <a:rPr lang="en-US" altLang="zh-CN" sz="2400">
                        <a:solidFill>
                          <a:schemeClr val="accent2">
                            <a:lumMod val="50000"/>
                          </a:schemeClr>
                        </a:solidFill>
                        <a:latin typeface="Cambria Math" panose="02040503050406030204" pitchFamily="18" charset="0"/>
                        <a:ea typeface="+mn-ea"/>
                      </a:rPr>
                      <m:t>T</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x</m:t>
                    </m:r>
                    <m:r>
                      <a:rPr lang="en-US" altLang="zh-CN" sz="2400">
                        <a:solidFill>
                          <a:schemeClr val="accent2">
                            <a:lumMod val="50000"/>
                          </a:schemeClr>
                        </a:solidFill>
                        <a:latin typeface="Cambria Math" panose="02040503050406030204" pitchFamily="18" charset="0"/>
                        <a:ea typeface="+mn-ea"/>
                      </a:rPr>
                      <m:t>))</m:t>
                    </m:r>
                  </m:oMath>
                </a14:m>
                <a:r>
                  <a:rPr lang="zh-CN" altLang="zh-CN" sz="2400" dirty="0">
                    <a:solidFill>
                      <a:schemeClr val="accent2">
                        <a:lumMod val="50000"/>
                      </a:schemeClr>
                    </a:solidFill>
                    <a:latin typeface="+mn-ea"/>
                    <a:ea typeface="+mn-ea"/>
                  </a:rPr>
                  <a:t>表示。</a:t>
                </a:r>
                <a:endParaRPr lang="zh-CN" altLang="en-US" sz="2400" dirty="0">
                  <a:solidFill>
                    <a:schemeClr val="accent2">
                      <a:lumMod val="50000"/>
                    </a:schemeClr>
                  </a:solidFill>
                  <a:latin typeface="+mn-ea"/>
                  <a:ea typeface="+mn-ea"/>
                </a:endParaRPr>
              </a:p>
            </p:txBody>
          </p:sp>
        </mc:Choice>
        <mc:Fallback xmlns="">
          <p:sp>
            <p:nvSpPr>
              <p:cNvPr id="36877" name="TextBox 34"/>
              <p:cNvSpPr txBox="1">
                <a:spLocks noRot="1" noChangeAspect="1" noMove="1" noResize="1" noEditPoints="1" noAdjustHandles="1" noChangeArrowheads="1" noChangeShapeType="1" noTextEdit="1"/>
              </p:cNvSpPr>
              <p:nvPr/>
            </p:nvSpPr>
            <p:spPr bwMode="auto">
              <a:xfrm>
                <a:off x="358388" y="2852936"/>
                <a:ext cx="6840760" cy="3600986"/>
              </a:xfrm>
              <a:prstGeom prst="rect">
                <a:avLst/>
              </a:prstGeom>
              <a:blipFill rotWithShape="1">
                <a:blip r:embed="rId2"/>
                <a:stretch>
                  <a:fillRect l="-1426" r="-1159" b="-28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322516" y="4437112"/>
                <a:ext cx="4752529" cy="2585323"/>
              </a:xfrm>
              <a:prstGeom prst="rect">
                <a:avLst/>
              </a:prstGeom>
              <a:noFill/>
            </p:spPr>
            <p:txBody>
              <a:bodyPr wrap="square" rtlCol="0">
                <a:spAutoFit/>
              </a:bodyPr>
              <a:lstStyle/>
              <a:p>
                <a:pPr eaLnBrk="0" hangingPunct="0"/>
                <a14:m>
                  <m:oMath xmlns:m="http://schemas.openxmlformats.org/officeDocument/2006/math">
                    <m:r>
                      <m:rPr>
                        <m:sty m:val="p"/>
                      </m:rPr>
                      <a:rPr lang="en-US" altLang="zh-CN" sz="2400" smtClean="0">
                        <a:solidFill>
                          <a:schemeClr val="accent2">
                            <a:lumMod val="50000"/>
                          </a:schemeClr>
                        </a:solidFill>
                        <a:latin typeface="Cambria Math" panose="02040503050406030204" pitchFamily="18" charset="0"/>
                        <a:ea typeface="+mn-ea"/>
                      </a:rPr>
                      <m:t>I</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smtClean="0">
                    <a:solidFill>
                      <a:schemeClr val="accent2">
                        <a:lumMod val="50000"/>
                      </a:schemeClr>
                    </a:solidFill>
                    <a:latin typeface="+mn-ea"/>
                    <a:ea typeface="+mn-ea"/>
                  </a:rPr>
                  <a:t>表示</a:t>
                </a:r>
                <a:r>
                  <a:rPr lang="zh-CN" altLang="en-US" sz="2400" dirty="0">
                    <a:solidFill>
                      <a:schemeClr val="accent2">
                        <a:lumMod val="50000"/>
                      </a:schemeClr>
                    </a:solidFill>
                    <a:latin typeface="+mn-ea"/>
                    <a:ea typeface="+mn-ea"/>
                  </a:rPr>
                  <a:t>有雾</a:t>
                </a:r>
                <a:r>
                  <a:rPr lang="zh-CN" altLang="zh-CN" sz="2400" dirty="0" smtClean="0">
                    <a:solidFill>
                      <a:schemeClr val="accent2">
                        <a:lumMod val="50000"/>
                      </a:schemeClr>
                    </a:solidFill>
                    <a:latin typeface="+mn-ea"/>
                    <a:ea typeface="+mn-ea"/>
                  </a:rPr>
                  <a:t>图像</a:t>
                </a:r>
                <a:r>
                  <a:rPr lang="zh-CN" altLang="zh-CN" sz="2400" dirty="0">
                    <a:solidFill>
                      <a:schemeClr val="accent2">
                        <a:lumMod val="50000"/>
                      </a:schemeClr>
                    </a:solidFill>
                    <a:latin typeface="+mn-ea"/>
                    <a:ea typeface="+mn-ea"/>
                  </a:rPr>
                  <a:t>的强度；</a:t>
                </a:r>
                <a:endParaRPr lang="en-US" altLang="zh-CN" sz="2400" dirty="0" smtClean="0">
                  <a:solidFill>
                    <a:schemeClr val="accent2">
                      <a:lumMod val="50000"/>
                    </a:schemeClr>
                  </a:solidFill>
                  <a:latin typeface="+mn-ea"/>
                  <a:ea typeface="+mn-ea"/>
                </a:endParaRPr>
              </a:p>
              <a:p>
                <a:pPr eaLnBrk="0" hangingPunct="0"/>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J</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smtClean="0">
                    <a:solidFill>
                      <a:schemeClr val="accent2">
                        <a:lumMod val="50000"/>
                      </a:schemeClr>
                    </a:solidFill>
                    <a:latin typeface="+mn-ea"/>
                    <a:ea typeface="+mn-ea"/>
                  </a:rPr>
                  <a:t>表示</a:t>
                </a:r>
                <a:r>
                  <a:rPr lang="zh-CN" altLang="en-US" sz="2400" dirty="0" smtClean="0">
                    <a:solidFill>
                      <a:schemeClr val="accent2">
                        <a:lumMod val="50000"/>
                      </a:schemeClr>
                    </a:solidFill>
                    <a:latin typeface="+mn-ea"/>
                    <a:ea typeface="+mn-ea"/>
                  </a:rPr>
                  <a:t>无雾</a:t>
                </a:r>
                <a:r>
                  <a:rPr lang="zh-CN" altLang="zh-CN" sz="2400" dirty="0" smtClean="0">
                    <a:solidFill>
                      <a:schemeClr val="accent2">
                        <a:lumMod val="50000"/>
                      </a:schemeClr>
                    </a:solidFill>
                    <a:latin typeface="+mn-ea"/>
                    <a:ea typeface="+mn-ea"/>
                  </a:rPr>
                  <a:t>图像</a:t>
                </a:r>
                <a:r>
                  <a:rPr lang="zh-CN" altLang="zh-CN" sz="2400" dirty="0">
                    <a:solidFill>
                      <a:schemeClr val="accent2">
                        <a:lumMod val="50000"/>
                      </a:schemeClr>
                    </a:solidFill>
                    <a:latin typeface="+mn-ea"/>
                    <a:ea typeface="+mn-ea"/>
                  </a:rPr>
                  <a:t>的强度</a:t>
                </a:r>
                <a:r>
                  <a:rPr lang="zh-CN" altLang="zh-CN" sz="2400" dirty="0" smtClean="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a:p>
                <a:pPr eaLnBrk="0" hangingPunct="0"/>
                <a:r>
                  <a:rPr lang="en-US" altLang="zh-CN" sz="2400" dirty="0" smtClean="0">
                    <a:solidFill>
                      <a:schemeClr val="accent2">
                        <a:lumMod val="50000"/>
                      </a:schemeClr>
                    </a:solidFill>
                    <a:latin typeface="+mn-ea"/>
                    <a:ea typeface="+mn-ea"/>
                  </a:rPr>
                  <a:t>A </a:t>
                </a:r>
                <a:r>
                  <a:rPr lang="zh-CN" altLang="zh-CN" sz="2400" dirty="0">
                    <a:solidFill>
                      <a:schemeClr val="accent2">
                        <a:lumMod val="50000"/>
                      </a:schemeClr>
                    </a:solidFill>
                    <a:latin typeface="+mn-ea"/>
                    <a:ea typeface="+mn-ea"/>
                  </a:rPr>
                  <a:t>表示图像大气光强；</a:t>
                </a:r>
                <a:endParaRPr lang="en-US" altLang="zh-CN" sz="2400" dirty="0" smtClean="0">
                  <a:solidFill>
                    <a:schemeClr val="accent2">
                      <a:lumMod val="50000"/>
                    </a:schemeClr>
                  </a:solidFill>
                  <a:latin typeface="+mn-ea"/>
                  <a:ea typeface="+mn-ea"/>
                </a:endParaRPr>
              </a:p>
              <a:p>
                <a:pPr eaLnBrk="0" hangingPunct="0"/>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t</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a:solidFill>
                      <a:schemeClr val="accent2">
                        <a:lumMod val="50000"/>
                      </a:schemeClr>
                    </a:solidFill>
                    <a:latin typeface="+mn-ea"/>
                    <a:ea typeface="+mn-ea"/>
                  </a:rPr>
                  <a:t>表示</a:t>
                </a:r>
                <a:r>
                  <a:rPr lang="zh-CN" altLang="zh-CN" sz="2400" dirty="0" smtClean="0">
                    <a:solidFill>
                      <a:schemeClr val="accent2">
                        <a:lumMod val="50000"/>
                      </a:schemeClr>
                    </a:solidFill>
                    <a:latin typeface="+mn-ea"/>
                    <a:ea typeface="+mn-ea"/>
                  </a:rPr>
                  <a:t>透射率</a:t>
                </a:r>
                <a:r>
                  <a:rPr lang="zh-CN" altLang="en-US" sz="2400" dirty="0" smtClean="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a:p>
                <a:pPr eaLnBrk="0" hangingPunct="0"/>
                <a:r>
                  <a:rPr lang="zh-CN" altLang="zh-CN" sz="2400" dirty="0" smtClean="0">
                    <a:solidFill>
                      <a:schemeClr val="accent2">
                        <a:lumMod val="50000"/>
                      </a:schemeClr>
                    </a:solidFill>
                    <a:latin typeface="+mn-ea"/>
                    <a:ea typeface="+mn-ea"/>
                  </a:rPr>
                  <a:t>因此</a:t>
                </a:r>
                <a:r>
                  <a:rPr lang="zh-CN" altLang="zh-CN" sz="2400" dirty="0">
                    <a:solidFill>
                      <a:schemeClr val="accent2">
                        <a:lumMod val="50000"/>
                      </a:schemeClr>
                    </a:solidFill>
                    <a:latin typeface="+mn-ea"/>
                    <a:ea typeface="+mn-ea"/>
                  </a:rPr>
                  <a:t>，为求解去雾图像 </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J</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a:solidFill>
                      <a:schemeClr val="accent2">
                        <a:lumMod val="50000"/>
                      </a:schemeClr>
                    </a:solidFill>
                    <a:latin typeface="+mn-ea"/>
                    <a:ea typeface="+mn-ea"/>
                  </a:rPr>
                  <a:t>，需从</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I</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a:solidFill>
                      <a:schemeClr val="accent2">
                        <a:lumMod val="50000"/>
                      </a:schemeClr>
                    </a:solidFill>
                    <a:latin typeface="+mn-ea"/>
                    <a:ea typeface="+mn-ea"/>
                  </a:rPr>
                  <a:t>中估计出 </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t</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oMath>
                </a14:m>
                <a:r>
                  <a:rPr lang="zh-CN" altLang="zh-CN" sz="2400" dirty="0">
                    <a:solidFill>
                      <a:schemeClr val="accent2">
                        <a:lumMod val="50000"/>
                      </a:schemeClr>
                    </a:solidFill>
                    <a:latin typeface="+mn-ea"/>
                    <a:ea typeface="+mn-ea"/>
                  </a:rPr>
                  <a:t>与</a:t>
                </a:r>
                <a:r>
                  <a:rPr lang="en-US" altLang="zh-CN" sz="2400" dirty="0">
                    <a:solidFill>
                      <a:schemeClr val="accent2">
                        <a:lumMod val="50000"/>
                      </a:schemeClr>
                    </a:solidFill>
                    <a:latin typeface="+mn-ea"/>
                    <a:ea typeface="+mn-ea"/>
                  </a:rPr>
                  <a:t> A</a:t>
                </a:r>
                <a:r>
                  <a:rPr lang="zh-CN" altLang="zh-CN" sz="2400" dirty="0">
                    <a:solidFill>
                      <a:schemeClr val="accent2">
                        <a:lumMod val="50000"/>
                      </a:schemeClr>
                    </a:solidFill>
                    <a:latin typeface="+mn-ea"/>
                    <a:ea typeface="+mn-ea"/>
                  </a:rPr>
                  <a:t>。</a:t>
                </a:r>
              </a:p>
              <a:p>
                <a:endParaRPr lang="zh-CN" altLang="en-US" dirty="0">
                  <a:solidFill>
                    <a:schemeClr val="bg1">
                      <a:lumMod val="50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322516" y="4437112"/>
                <a:ext cx="4752529" cy="2585323"/>
              </a:xfrm>
              <a:prstGeom prst="rect">
                <a:avLst/>
              </a:prstGeom>
              <a:blipFill rotWithShape="1">
                <a:blip r:embed="rId3"/>
                <a:stretch>
                  <a:fillRect l="-1923" t="-1887" r="-1538"/>
                </a:stretch>
              </a:blipFill>
            </p:spPr>
            <p:txBody>
              <a:bodyPr/>
              <a:lstStyle/>
              <a:p>
                <a:r>
                  <a:rPr lang="zh-CN" altLang="en-US">
                    <a:noFill/>
                  </a:rPr>
                  <a:t> </a:t>
                </a:r>
              </a:p>
            </p:txBody>
          </p:sp>
        </mc:Fallback>
      </mc:AlternateContent>
      <p:pic>
        <p:nvPicPr>
          <p:cNvPr id="16" name="图片 15"/>
          <p:cNvPicPr/>
          <p:nvPr/>
        </p:nvPicPr>
        <p:blipFill>
          <a:blip r:embed="rId4">
            <a:extLst>
              <a:ext uri="{28A0092B-C50C-407E-A947-70E740481C1C}">
                <a14:useLocalDpi xmlns:a14="http://schemas.microsoft.com/office/drawing/2010/main" val="0"/>
              </a:ext>
            </a:extLst>
          </a:blip>
          <a:stretch>
            <a:fillRect/>
          </a:stretch>
        </p:blipFill>
        <p:spPr>
          <a:xfrm>
            <a:off x="358388" y="812767"/>
            <a:ext cx="4660900" cy="1909961"/>
          </a:xfrm>
          <a:prstGeom prst="rect">
            <a:avLst/>
          </a:prstGeom>
        </p:spPr>
      </p:pic>
    </p:spTree>
    <p:extLst>
      <p:ext uri="{BB962C8B-B14F-4D97-AF65-F5344CB8AC3E}">
        <p14:creationId xmlns:p14="http://schemas.microsoft.com/office/powerpoint/2010/main" val="3062393447"/>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additive="base">
                                        <p:cTn id="7" dur="500" fill="hold"/>
                                        <p:tgtEl>
                                          <p:spTgt spid="36867"/>
                                        </p:tgtEl>
                                        <p:attrNameLst>
                                          <p:attrName>ppt_x</p:attrName>
                                        </p:attrNameLst>
                                      </p:cBhvr>
                                      <p:tavLst>
                                        <p:tav tm="0">
                                          <p:val>
                                            <p:strVal val="1+#ppt_w/2"/>
                                          </p:val>
                                        </p:tav>
                                        <p:tav tm="100000">
                                          <p:val>
                                            <p:strVal val="#ppt_x"/>
                                          </p:val>
                                        </p:tav>
                                      </p:tavLst>
                                    </p:anim>
                                    <p:anim calcmode="lin" valueType="num">
                                      <p:cBhvr additive="base">
                                        <p:cTn id="8" dur="500" fill="hold"/>
                                        <p:tgtEl>
                                          <p:spTgt spid="3686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36868"/>
                                        </p:tgtEl>
                                        <p:attrNameLst>
                                          <p:attrName>style.visibility</p:attrName>
                                        </p:attrNameLst>
                                      </p:cBhvr>
                                      <p:to>
                                        <p:strVal val="visible"/>
                                      </p:to>
                                    </p:set>
                                    <p:animEffect transition="in" filter="wipe(right)">
                                      <p:cBhvr>
                                        <p:cTn id="11" dur="500"/>
                                        <p:tgtEl>
                                          <p:spTgt spid="3686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6866"/>
                                        </p:tgtEl>
                                        <p:attrNameLst>
                                          <p:attrName>style.visibility</p:attrName>
                                        </p:attrNameLst>
                                      </p:cBhvr>
                                      <p:to>
                                        <p:strVal val="visible"/>
                                      </p:to>
                                    </p:set>
                                    <p:anim calcmode="lin" valueType="num">
                                      <p:cBhvr>
                                        <p:cTn id="15" dur="400" fill="hold"/>
                                        <p:tgtEl>
                                          <p:spTgt spid="3686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36866"/>
                                        </p:tgtEl>
                                        <p:attrNameLst>
                                          <p:attrName>ppt_y</p:attrName>
                                        </p:attrNameLst>
                                      </p:cBhvr>
                                      <p:tavLst>
                                        <p:tav tm="0">
                                          <p:val>
                                            <p:strVal val="#ppt_y"/>
                                          </p:val>
                                        </p:tav>
                                        <p:tav tm="100000">
                                          <p:val>
                                            <p:strVal val="#ppt_y"/>
                                          </p:val>
                                        </p:tav>
                                      </p:tavLst>
                                    </p:anim>
                                    <p:anim calcmode="lin" valueType="num">
                                      <p:cBhvr>
                                        <p:cTn id="17" dur="400" fill="hold"/>
                                        <p:tgtEl>
                                          <p:spTgt spid="3686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3686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3686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6871"/>
                                        </p:tgtEl>
                                        <p:attrNameLst>
                                          <p:attrName>style.visibility</p:attrName>
                                        </p:attrNameLst>
                                      </p:cBhvr>
                                      <p:to>
                                        <p:strVal val="visible"/>
                                      </p:to>
                                    </p:set>
                                    <p:animEffect transition="in" filter="wipe(down)">
                                      <p:cBhvr>
                                        <p:cTn id="22" dur="500"/>
                                        <p:tgtEl>
                                          <p:spTgt spid="3687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877"/>
                                        </p:tgtEl>
                                        <p:attrNameLst>
                                          <p:attrName>style.visibility</p:attrName>
                                        </p:attrNameLst>
                                      </p:cBhvr>
                                      <p:to>
                                        <p:strVal val="visible"/>
                                      </p:to>
                                    </p:set>
                                    <p:animEffect transition="in" filter="wipe(down)">
                                      <p:cBhvr>
                                        <p:cTn id="25" dur="500"/>
                                        <p:tgtEl>
                                          <p:spTgt spid="3687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6869"/>
                                        </p:tgtEl>
                                        <p:attrNameLst>
                                          <p:attrName>style.visibility</p:attrName>
                                        </p:attrNameLst>
                                      </p:cBhvr>
                                      <p:to>
                                        <p:strVal val="visible"/>
                                      </p:to>
                                    </p:set>
                                    <p:animEffect transition="in" filter="wipe(up)">
                                      <p:cBhvr>
                                        <p:cTn id="31" dur="500"/>
                                        <p:tgtEl>
                                          <p:spTgt spid="36869"/>
                                        </p:tgtEl>
                                      </p:cBhvr>
                                    </p:animEffect>
                                  </p:childTnLst>
                                </p:cTn>
                              </p:par>
                              <p:par>
                                <p:cTn id="32" presetID="22" presetClass="entr" presetSubtype="8" fill="hold" nodeType="withEffect">
                                  <p:stCondLst>
                                    <p:cond delay="0"/>
                                  </p:stCondLst>
                                  <p:childTnLst>
                                    <p:set>
                                      <p:cBhvr>
                                        <p:cTn id="33" dur="1" fill="hold">
                                          <p:stCondLst>
                                            <p:cond delay="0"/>
                                          </p:stCondLst>
                                        </p:cTn>
                                        <p:tgtEl>
                                          <p:spTgt spid="36876"/>
                                        </p:tgtEl>
                                        <p:attrNameLst>
                                          <p:attrName>style.visibility</p:attrName>
                                        </p:attrNameLst>
                                      </p:cBhvr>
                                      <p:to>
                                        <p:strVal val="visible"/>
                                      </p:to>
                                    </p:set>
                                    <p:animEffect transition="in" filter="wipe(left)">
                                      <p:cBhvr>
                                        <p:cTn id="34" dur="500"/>
                                        <p:tgtEl>
                                          <p:spTgt spid="3687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6873"/>
                                        </p:tgtEl>
                                        <p:attrNameLst>
                                          <p:attrName>style.visibility</p:attrName>
                                        </p:attrNameLst>
                                      </p:cBhvr>
                                      <p:to>
                                        <p:strVal val="visible"/>
                                      </p:to>
                                    </p:set>
                                    <p:animEffect transition="in" filter="wipe(right)">
                                      <p:cBhvr>
                                        <p:cTn id="37" dur="500"/>
                                        <p:tgtEl>
                                          <p:spTgt spid="36873"/>
                                        </p:tgtEl>
                                      </p:cBhvr>
                                    </p:animEffect>
                                  </p:childTnLst>
                                </p:cTn>
                              </p:par>
                              <p:par>
                                <p:cTn id="38" presetID="22" presetClass="entr" presetSubtype="4"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nimBg="1"/>
      <p:bldP spid="36869" grpId="0" animBg="1"/>
      <p:bldP spid="36871" grpId="0" animBg="1"/>
      <p:bldP spid="36873" grpId="0" animBg="1"/>
      <p:bldP spid="36877" grpId="0" autoUpdateAnimBg="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333333"/>
                </a:solidFill>
                <a:latin typeface="微软雅黑" panose="020B0503020204020204" pitchFamily="34" charset="-122"/>
                <a:ea typeface="微软雅黑" panose="020B0503020204020204" pitchFamily="34" charset="-122"/>
              </a:rPr>
              <a:t>暗原色原理去雾流程</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1057821" y="980728"/>
            <a:ext cx="6624736" cy="1569660"/>
          </a:xfrm>
          <a:prstGeom prst="rect">
            <a:avLst/>
          </a:prstGeom>
          <a:noFill/>
        </p:spPr>
        <p:txBody>
          <a:bodyPr wrap="square" rtlCol="0">
            <a:spAutoFit/>
          </a:bodyPr>
          <a:lstStyle/>
          <a:p>
            <a:r>
              <a:rPr lang="zh-CN" altLang="zh-CN" sz="2400" dirty="0">
                <a:solidFill>
                  <a:schemeClr val="accent2"/>
                </a:solidFill>
                <a:latin typeface="+mn-ea"/>
                <a:ea typeface="+mn-ea"/>
              </a:rPr>
              <a:t>利用暗原色先验信息对图像去雾，首先获得输入图像的暗原色图像，再利用它估计出透射率和大气光值，然后根据退化模型来进行参数反演，最终获得去雾后清晰化的</a:t>
            </a:r>
            <a:r>
              <a:rPr lang="zh-CN" altLang="zh-CN" sz="2400" dirty="0" smtClean="0">
                <a:solidFill>
                  <a:schemeClr val="accent2"/>
                </a:solidFill>
                <a:latin typeface="+mn-ea"/>
                <a:ea typeface="+mn-ea"/>
              </a:rPr>
              <a:t>图像</a:t>
            </a:r>
            <a:r>
              <a:rPr lang="zh-CN" altLang="en-US" sz="2400" dirty="0" smtClean="0">
                <a:solidFill>
                  <a:schemeClr val="accent2"/>
                </a:solidFill>
                <a:latin typeface="+mn-ea"/>
                <a:ea typeface="+mn-ea"/>
              </a:rPr>
              <a:t>，流程图见右图。</a:t>
            </a:r>
            <a:endParaRPr lang="zh-CN" altLang="en-US" sz="2400" dirty="0">
              <a:solidFill>
                <a:schemeClr val="accent2"/>
              </a:solidFill>
              <a:latin typeface="+mn-ea"/>
              <a:ea typeface="+mn-ea"/>
            </a:endParaRPr>
          </a:p>
        </p:txBody>
      </p:sp>
      <p:pic>
        <p:nvPicPr>
          <p:cNvPr id="8" name="图片 7" descr="C:\Users\lenovo1\AppData\Local\Temp\WeChat Files\cbce6b1b1eb6b2c6f400882cf534d59.png"/>
          <p:cNvPicPr/>
          <p:nvPr/>
        </p:nvPicPr>
        <p:blipFill>
          <a:blip r:embed="rId2">
            <a:extLst>
              <a:ext uri="{28A0092B-C50C-407E-A947-70E740481C1C}">
                <a14:useLocalDpi xmlns:a14="http://schemas.microsoft.com/office/drawing/2010/main" val="0"/>
              </a:ext>
            </a:extLst>
          </a:blip>
          <a:srcRect/>
          <a:stretch>
            <a:fillRect/>
          </a:stretch>
        </p:blipFill>
        <p:spPr bwMode="auto">
          <a:xfrm>
            <a:off x="8114605" y="1124744"/>
            <a:ext cx="2892544" cy="4608512"/>
          </a:xfrm>
          <a:prstGeom prst="rect">
            <a:avLst/>
          </a:prstGeom>
          <a:noFill/>
          <a:ln>
            <a:noFill/>
          </a:ln>
        </p:spPr>
      </p:pic>
    </p:spTree>
    <p:extLst>
      <p:ext uri="{BB962C8B-B14F-4D97-AF65-F5344CB8AC3E}">
        <p14:creationId xmlns:p14="http://schemas.microsoft.com/office/powerpoint/2010/main" val="475052609"/>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132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
                                        </p:tgtEl>
                                        <p:attrNameLst>
                                          <p:attrName>style.visibility</p:attrName>
                                        </p:attrNameLst>
                                      </p:cBhvr>
                                      <p:to>
                                        <p:strVal val="visible"/>
                                      </p:to>
                                    </p:set>
                                    <p:anim calcmode="lin" valueType="num">
                                      <p:cBhvr>
                                        <p:cTn id="28"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9" dur="400" fill="hold"/>
                                        <p:tgtEl>
                                          <p:spTgt spid="2"/>
                                        </p:tgtEl>
                                        <p:attrNameLst>
                                          <p:attrName>ppt_y</p:attrName>
                                        </p:attrNameLst>
                                      </p:cBhvr>
                                      <p:tavLst>
                                        <p:tav tm="0">
                                          <p:val>
                                            <p:strVal val="#ppt_y"/>
                                          </p:val>
                                        </p:tav>
                                        <p:tav tm="100000">
                                          <p:val>
                                            <p:strVal val="#ppt_y"/>
                                          </p:val>
                                        </p:tav>
                                      </p:tavLst>
                                    </p:anim>
                                    <p:anim calcmode="lin" valueType="num">
                                      <p:cBhvr>
                                        <p:cTn id="30"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31"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4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333333"/>
                </a:solidFill>
                <a:latin typeface="微软雅黑" panose="020B0503020204020204" pitchFamily="34" charset="-122"/>
                <a:ea typeface="微软雅黑" panose="020B0503020204020204" pitchFamily="34" charset="-122"/>
              </a:rPr>
              <a:t>暗原色去雾的实现</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图片 30"/>
          <p:cNvPicPr/>
          <p:nvPr/>
        </p:nvPicPr>
        <p:blipFill>
          <a:blip r:embed="rId2">
            <a:extLst>
              <a:ext uri="{28A0092B-C50C-407E-A947-70E740481C1C}">
                <a14:useLocalDpi xmlns:a14="http://schemas.microsoft.com/office/drawing/2010/main" val="0"/>
              </a:ext>
            </a:extLst>
          </a:blip>
          <a:stretch>
            <a:fillRect/>
          </a:stretch>
        </p:blipFill>
        <p:spPr>
          <a:xfrm>
            <a:off x="684064" y="836712"/>
            <a:ext cx="3542778" cy="4896544"/>
          </a:xfrm>
          <a:prstGeom prst="rect">
            <a:avLst/>
          </a:prstGeom>
        </p:spPr>
      </p:pic>
      <p:pic>
        <p:nvPicPr>
          <p:cNvPr id="32" name="图片 31"/>
          <p:cNvPicPr/>
          <p:nvPr/>
        </p:nvPicPr>
        <p:blipFill>
          <a:blip r:embed="rId3">
            <a:extLst>
              <a:ext uri="{28A0092B-C50C-407E-A947-70E740481C1C}">
                <a14:useLocalDpi xmlns:a14="http://schemas.microsoft.com/office/drawing/2010/main" val="0"/>
              </a:ext>
            </a:extLst>
          </a:blip>
          <a:stretch>
            <a:fillRect/>
          </a:stretch>
        </p:blipFill>
        <p:spPr>
          <a:xfrm>
            <a:off x="4586213" y="836712"/>
            <a:ext cx="3600400" cy="4896544"/>
          </a:xfrm>
          <a:prstGeom prst="rect">
            <a:avLst/>
          </a:prstGeom>
        </p:spPr>
      </p:pic>
      <p:sp>
        <p:nvSpPr>
          <p:cNvPr id="2" name="TextBox 1"/>
          <p:cNvSpPr txBox="1"/>
          <p:nvPr/>
        </p:nvSpPr>
        <p:spPr>
          <a:xfrm>
            <a:off x="8437215" y="1052736"/>
            <a:ext cx="3205781" cy="5632311"/>
          </a:xfrm>
          <a:prstGeom prst="rect">
            <a:avLst/>
          </a:prstGeom>
          <a:noFill/>
        </p:spPr>
        <p:txBody>
          <a:bodyPr wrap="square" rtlCol="0">
            <a:spAutoFit/>
          </a:bodyPr>
          <a:lstStyle/>
          <a:p>
            <a:r>
              <a:rPr lang="zh-CN" altLang="en-US" sz="2400" dirty="0">
                <a:solidFill>
                  <a:schemeClr val="bg1">
                    <a:lumMod val="50000"/>
                  </a:schemeClr>
                </a:solidFill>
                <a:latin typeface="+mn-ea"/>
                <a:ea typeface="+mn-ea"/>
              </a:rPr>
              <a:t>从左边粗糙的无雾图像可以</a:t>
            </a:r>
            <a:r>
              <a:rPr lang="zh-CN" altLang="en-US" sz="2400" dirty="0" smtClean="0">
                <a:solidFill>
                  <a:schemeClr val="bg1">
                    <a:lumMod val="50000"/>
                  </a:schemeClr>
                </a:solidFill>
                <a:latin typeface="+mn-ea"/>
                <a:ea typeface="+mn-ea"/>
              </a:rPr>
              <a:t>看到天空区域是</a:t>
            </a:r>
            <a:r>
              <a:rPr lang="zh-CN" altLang="en-US" sz="2400" dirty="0">
                <a:solidFill>
                  <a:schemeClr val="bg1">
                    <a:lumMod val="50000"/>
                  </a:schemeClr>
                </a:solidFill>
                <a:latin typeface="+mn-ea"/>
                <a:ea typeface="+mn-ea"/>
              </a:rPr>
              <a:t>一块一块</a:t>
            </a:r>
            <a:r>
              <a:rPr lang="zh-CN" altLang="en-US" sz="2400" dirty="0" smtClean="0">
                <a:solidFill>
                  <a:schemeClr val="bg1">
                    <a:lumMod val="50000"/>
                  </a:schemeClr>
                </a:solidFill>
                <a:latin typeface="+mn-ea"/>
                <a:ea typeface="+mn-ea"/>
              </a:rPr>
              <a:t>的，以及白色的大理石桥变成了带有锈迹的桥，出现了明显的失真问题。</a:t>
            </a:r>
            <a:r>
              <a:rPr lang="zh-CN" altLang="en-US" sz="2400" dirty="0">
                <a:solidFill>
                  <a:schemeClr val="bg1">
                    <a:lumMod val="50000"/>
                  </a:schemeClr>
                </a:solidFill>
                <a:latin typeface="+mn-ea"/>
                <a:ea typeface="+mn-ea"/>
              </a:rPr>
              <a:t>是因为在估计透射率时</a:t>
            </a:r>
            <a:r>
              <a:rPr lang="zh-CN" altLang="en-US" sz="2400" dirty="0" smtClean="0">
                <a:solidFill>
                  <a:schemeClr val="bg1">
                    <a:lumMod val="50000"/>
                  </a:schemeClr>
                </a:solidFill>
                <a:latin typeface="+mn-ea"/>
                <a:ea typeface="+mn-ea"/>
              </a:rPr>
              <a:t>假设局部</a:t>
            </a:r>
            <a:r>
              <a:rPr lang="zh-CN" altLang="en-US" sz="2400" dirty="0">
                <a:solidFill>
                  <a:schemeClr val="bg1">
                    <a:lumMod val="50000"/>
                  </a:schemeClr>
                </a:solidFill>
                <a:latin typeface="+mn-ea"/>
                <a:ea typeface="+mn-ea"/>
              </a:rPr>
              <a:t>区域内透射率一致，所以会存在块效应。为了消除块效应带来的影响，需要对估计出的粗略透射率进行优化，使得去雾后的图像符合视觉</a:t>
            </a:r>
            <a:r>
              <a:rPr lang="zh-CN" altLang="en-US" sz="2400" dirty="0" smtClean="0">
                <a:solidFill>
                  <a:schemeClr val="bg1">
                    <a:lumMod val="50000"/>
                  </a:schemeClr>
                </a:solidFill>
                <a:latin typeface="+mn-ea"/>
                <a:ea typeface="+mn-ea"/>
              </a:rPr>
              <a:t>效应。</a:t>
            </a:r>
            <a:endParaRPr lang="zh-CN" altLang="en-US" sz="2400" dirty="0">
              <a:solidFill>
                <a:schemeClr val="bg1">
                  <a:lumMod val="50000"/>
                </a:schemeClr>
              </a:solidFill>
              <a:latin typeface="+mn-ea"/>
              <a:ea typeface="+mn-ea"/>
            </a:endParaRPr>
          </a:p>
        </p:txBody>
      </p:sp>
    </p:spTree>
    <p:extLst>
      <p:ext uri="{BB962C8B-B14F-4D97-AF65-F5344CB8AC3E}">
        <p14:creationId xmlns:p14="http://schemas.microsoft.com/office/powerpoint/2010/main" val="1781575405"/>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280"/>
                            </p:stCondLst>
                            <p:childTnLst>
                              <p:par>
                                <p:cTn id="21" presetID="22" presetClass="entr" presetSubtype="2"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2" presetClass="entr" presetSubtype="2" fill="hold" nodeType="withEffect">
                                  <p:stCondLst>
                                    <p:cond delay="10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par>
                                <p:cTn id="27" presetID="22" presetClass="entr" presetSubtype="2" fill="hold" grpId="0" nodeType="withEffect">
                                  <p:stCondLst>
                                    <p:cond delay="1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图片 6" descr="C:\Users\lenovo1\AppData\Local\Temp\WeChat Files\8015131bf4c3a44be579c28cb7ddb5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150" y="1124744"/>
            <a:ext cx="3472358" cy="4104456"/>
          </a:xfrm>
          <a:prstGeom prst="rect">
            <a:avLst/>
          </a:prstGeom>
          <a:noFill/>
          <a:ln>
            <a:noFill/>
          </a:ln>
        </p:spPr>
      </p:pic>
      <p:pic>
        <p:nvPicPr>
          <p:cNvPr id="8" name="图片 7" descr="C:\Users\lenovo1\AppData\Local\Temp\WeChat Files\213bcf7abddbffc534cd056bf32045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0229" y="1117129"/>
            <a:ext cx="3121248" cy="4176464"/>
          </a:xfrm>
          <a:prstGeom prst="rect">
            <a:avLst/>
          </a:prstGeom>
          <a:noFill/>
          <a:ln>
            <a:noFill/>
          </a:ln>
        </p:spPr>
      </p:pic>
      <p:sp>
        <p:nvSpPr>
          <p:cNvPr id="2" name="TextBox 1"/>
          <p:cNvSpPr txBox="1"/>
          <p:nvPr/>
        </p:nvSpPr>
        <p:spPr>
          <a:xfrm>
            <a:off x="8474645" y="857426"/>
            <a:ext cx="2952328" cy="6001643"/>
          </a:xfrm>
          <a:prstGeom prst="rect">
            <a:avLst/>
          </a:prstGeom>
          <a:noFill/>
        </p:spPr>
        <p:txBody>
          <a:bodyPr wrap="square" rtlCol="0">
            <a:spAutoFit/>
          </a:bodyPr>
          <a:lstStyle/>
          <a:p>
            <a:r>
              <a:rPr lang="zh-CN" altLang="en-US" sz="2400" dirty="0">
                <a:solidFill>
                  <a:schemeClr val="bg1">
                    <a:lumMod val="50000"/>
                  </a:schemeClr>
                </a:solidFill>
                <a:latin typeface="+mn-ea"/>
                <a:ea typeface="+mn-ea"/>
              </a:rPr>
              <a:t>左图是几乎都是天空的有雾图像</a:t>
            </a:r>
            <a:r>
              <a:rPr lang="zh-CN" altLang="en-US" sz="2400" dirty="0" smtClean="0">
                <a:solidFill>
                  <a:schemeClr val="bg1">
                    <a:lumMod val="50000"/>
                  </a:schemeClr>
                </a:solidFill>
                <a:latin typeface="+mn-ea"/>
                <a:ea typeface="+mn-ea"/>
              </a:rPr>
              <a:t>，从去雾后的图</a:t>
            </a:r>
            <a:r>
              <a:rPr lang="zh-CN" altLang="en-US" sz="2400" dirty="0">
                <a:solidFill>
                  <a:schemeClr val="bg1">
                    <a:lumMod val="50000"/>
                  </a:schemeClr>
                </a:solidFill>
                <a:latin typeface="+mn-ea"/>
                <a:ea typeface="+mn-ea"/>
              </a:rPr>
              <a:t>可以</a:t>
            </a:r>
            <a:r>
              <a:rPr lang="zh-CN" altLang="en-US" sz="2400" dirty="0" smtClean="0">
                <a:solidFill>
                  <a:schemeClr val="bg1">
                    <a:lumMod val="50000"/>
                  </a:schemeClr>
                </a:solidFill>
                <a:latin typeface="+mn-ea"/>
                <a:ea typeface="+mn-ea"/>
              </a:rPr>
              <a:t>看出雾不仅没有去掉，反而雾的颜色更深了，同时山和树的外围轮廓特别亮，因此</a:t>
            </a:r>
            <a:r>
              <a:rPr lang="zh-CN" altLang="zh-CN" sz="2400" dirty="0">
                <a:solidFill>
                  <a:schemeClr val="bg1">
                    <a:lumMod val="50000"/>
                  </a:schemeClr>
                </a:solidFill>
                <a:latin typeface="+mn-ea"/>
                <a:ea typeface="+mn-ea"/>
              </a:rPr>
              <a:t>暗原色原理对天空区域不</a:t>
            </a:r>
            <a:r>
              <a:rPr lang="zh-CN" altLang="en-US" sz="2400" dirty="0">
                <a:solidFill>
                  <a:schemeClr val="bg1">
                    <a:lumMod val="50000"/>
                  </a:schemeClr>
                </a:solidFill>
                <a:latin typeface="+mn-ea"/>
                <a:ea typeface="+mn-ea"/>
              </a:rPr>
              <a:t>是很</a:t>
            </a:r>
            <a:r>
              <a:rPr lang="zh-CN" altLang="zh-CN" sz="2400" dirty="0">
                <a:solidFill>
                  <a:schemeClr val="bg1">
                    <a:lumMod val="50000"/>
                  </a:schemeClr>
                </a:solidFill>
                <a:latin typeface="+mn-ea"/>
                <a:ea typeface="+mn-ea"/>
              </a:rPr>
              <a:t>适用</a:t>
            </a:r>
            <a:r>
              <a:rPr lang="zh-CN" altLang="en-US" sz="2400" dirty="0">
                <a:solidFill>
                  <a:schemeClr val="bg1">
                    <a:lumMod val="50000"/>
                  </a:schemeClr>
                </a:solidFill>
                <a:latin typeface="+mn-ea"/>
                <a:ea typeface="+mn-ea"/>
              </a:rPr>
              <a:t>。</a:t>
            </a:r>
            <a:r>
              <a:rPr lang="zh-CN" altLang="zh-CN" sz="2400" dirty="0">
                <a:solidFill>
                  <a:schemeClr val="bg1">
                    <a:lumMod val="50000"/>
                  </a:schemeClr>
                </a:solidFill>
                <a:latin typeface="+mn-ea"/>
                <a:ea typeface="+mn-ea"/>
              </a:rPr>
              <a:t>虽然在上述分析中说明在去雾算法中天空区域可以与其他区域以相同的方式处理，但是还是存在较大误差，去雾的效果明显较差。</a:t>
            </a:r>
          </a:p>
          <a:p>
            <a:endParaRPr lang="zh-CN" altLang="en-US" sz="2400" dirty="0">
              <a:solidFill>
                <a:schemeClr val="bg1">
                  <a:lumMod val="50000"/>
                </a:schemeClr>
              </a:solidFill>
              <a:latin typeface="+mn-ea"/>
              <a:ea typeface="+mn-ea"/>
            </a:endParaRPr>
          </a:p>
        </p:txBody>
      </p:sp>
      <p:sp>
        <p:nvSpPr>
          <p:cNvPr id="3" name="TextBox 2"/>
          <p:cNvSpPr txBox="1"/>
          <p:nvPr/>
        </p:nvSpPr>
        <p:spPr>
          <a:xfrm>
            <a:off x="1201837" y="194558"/>
            <a:ext cx="2808312" cy="738664"/>
          </a:xfrm>
          <a:prstGeom prst="rect">
            <a:avLst/>
          </a:prstGeom>
          <a:noFill/>
        </p:spPr>
        <p:txBody>
          <a:bodyPr wrap="square" rtlCol="0">
            <a:spAutoFit/>
          </a:bodyPr>
          <a:lstStyle/>
          <a:p>
            <a:r>
              <a:rPr lang="zh-CN" altLang="en-US" sz="2400" b="1" dirty="0">
                <a:solidFill>
                  <a:srgbClr val="333333"/>
                </a:solidFill>
                <a:latin typeface="微软雅黑" panose="020B0503020204020204" pitchFamily="34" charset="-122"/>
                <a:ea typeface="微软雅黑" panose="020B0503020204020204" pitchFamily="34" charset="-122"/>
              </a:rPr>
              <a:t>暗原色去雾的实现</a:t>
            </a:r>
          </a:p>
          <a:p>
            <a:endParaRPr lang="zh-CN" altLang="en-US" dirty="0"/>
          </a:p>
        </p:txBody>
      </p:sp>
    </p:spTree>
    <p:extLst>
      <p:ext uri="{BB962C8B-B14F-4D97-AF65-F5344CB8AC3E}">
        <p14:creationId xmlns:p14="http://schemas.microsoft.com/office/powerpoint/2010/main" val="2876204841"/>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3"/>
                                        </p:tgtEl>
                                        <p:attrNameLst>
                                          <p:attrName>ppt_y</p:attrName>
                                        </p:attrNameLst>
                                      </p:cBhvr>
                                      <p:tavLst>
                                        <p:tav tm="0">
                                          <p:val>
                                            <p:strVal val="#ppt_y"/>
                                          </p:val>
                                        </p:tav>
                                        <p:tav tm="100000">
                                          <p:val>
                                            <p:strVal val="#ppt_y"/>
                                          </p:val>
                                        </p:tav>
                                      </p:tavLst>
                                    </p:anim>
                                    <p:anim calcmode="lin" valueType="num">
                                      <p:cBhvr>
                                        <p:cTn id="17"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3"/>
                                        </p:tgtEl>
                                      </p:cBhvr>
                                    </p:animEffect>
                                  </p:childTnLst>
                                </p:cTn>
                              </p:par>
                            </p:childTnLst>
                          </p:cTn>
                        </p:par>
                        <p:par>
                          <p:cTn id="20" fill="hold">
                            <p:stCondLst>
                              <p:cond delay="128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2" fill="hold" nodeType="withEffect">
                                  <p:stCondLst>
                                    <p:cond delay="10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par>
                                <p:cTn id="27" presetID="22" presetClass="entr" presetSubtype="2" fill="hold" grpId="0" nodeType="withEffect">
                                  <p:stCondLst>
                                    <p:cond delay="10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1345853" y="188640"/>
            <a:ext cx="3096344" cy="738664"/>
          </a:xfrm>
          <a:prstGeom prst="rect">
            <a:avLst/>
          </a:prstGeom>
          <a:noFill/>
        </p:spPr>
        <p:txBody>
          <a:bodyPr wrap="square" rtlCol="0">
            <a:spAutoFit/>
          </a:bodyPr>
          <a:lstStyle/>
          <a:p>
            <a:r>
              <a:rPr lang="zh-CN" altLang="en-US" sz="2400" b="1" dirty="0">
                <a:solidFill>
                  <a:srgbClr val="333333"/>
                </a:solidFill>
                <a:latin typeface="微软雅黑" panose="020B0503020204020204" pitchFamily="34" charset="-122"/>
                <a:ea typeface="微软雅黑" panose="020B0503020204020204" pitchFamily="34" charset="-122"/>
              </a:rPr>
              <a:t>暗原色去雾的实现</a:t>
            </a:r>
          </a:p>
          <a:p>
            <a:endParaRPr lang="zh-CN" altLang="en-US" dirty="0"/>
          </a:p>
        </p:txBody>
      </p:sp>
      <p:pic>
        <p:nvPicPr>
          <p:cNvPr id="7" name="图片 6" descr="C:\Users\lenovo1\AppData\Local\Temp\WeChat Files\779b3cc5ab22f8eb8fcc9f77474fee7.png"/>
          <p:cNvPicPr/>
          <p:nvPr/>
        </p:nvPicPr>
        <p:blipFill>
          <a:blip r:embed="rId2">
            <a:extLst>
              <a:ext uri="{28A0092B-C50C-407E-A947-70E740481C1C}">
                <a14:useLocalDpi xmlns:a14="http://schemas.microsoft.com/office/drawing/2010/main" val="0"/>
              </a:ext>
            </a:extLst>
          </a:blip>
          <a:srcRect/>
          <a:stretch>
            <a:fillRect/>
          </a:stretch>
        </p:blipFill>
        <p:spPr bwMode="auto">
          <a:xfrm>
            <a:off x="686595" y="1268760"/>
            <a:ext cx="3539578" cy="3960440"/>
          </a:xfrm>
          <a:prstGeom prst="rect">
            <a:avLst/>
          </a:prstGeom>
          <a:noFill/>
          <a:ln>
            <a:noFill/>
          </a:ln>
        </p:spPr>
      </p:pic>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4730229" y="1268760"/>
            <a:ext cx="3456384" cy="3960440"/>
          </a:xfrm>
          <a:prstGeom prst="rect">
            <a:avLst/>
          </a:prstGeom>
          <a:noFill/>
        </p:spPr>
      </p:pic>
      <p:sp>
        <p:nvSpPr>
          <p:cNvPr id="3" name="TextBox 2"/>
          <p:cNvSpPr txBox="1"/>
          <p:nvPr/>
        </p:nvSpPr>
        <p:spPr>
          <a:xfrm>
            <a:off x="8546653" y="692696"/>
            <a:ext cx="3528391" cy="6370975"/>
          </a:xfrm>
          <a:prstGeom prst="rect">
            <a:avLst/>
          </a:prstGeom>
          <a:noFill/>
        </p:spPr>
        <p:txBody>
          <a:bodyPr wrap="square" rtlCol="0">
            <a:spAutoFit/>
          </a:bodyPr>
          <a:lstStyle/>
          <a:p>
            <a:r>
              <a:rPr lang="zh-CN" altLang="en-US" sz="2400" dirty="0">
                <a:solidFill>
                  <a:schemeClr val="bg1">
                    <a:lumMod val="50000"/>
                  </a:schemeClr>
                </a:solidFill>
                <a:latin typeface="+mn-ea"/>
                <a:ea typeface="+mn-ea"/>
              </a:rPr>
              <a:t>左图</a:t>
            </a:r>
            <a:r>
              <a:rPr lang="zh-CN" altLang="en-US" sz="2400" dirty="0" smtClean="0">
                <a:solidFill>
                  <a:schemeClr val="bg1">
                    <a:lumMod val="50000"/>
                  </a:schemeClr>
                </a:solidFill>
                <a:latin typeface="+mn-ea"/>
                <a:ea typeface="+mn-ea"/>
              </a:rPr>
              <a:t>是大面积浅色非天空有雾图，</a:t>
            </a:r>
            <a:r>
              <a:rPr lang="zh-CN" altLang="en-US" sz="2400" dirty="0">
                <a:solidFill>
                  <a:schemeClr val="bg1">
                    <a:lumMod val="50000"/>
                  </a:schemeClr>
                </a:solidFill>
                <a:latin typeface="+mn-ea"/>
                <a:ea typeface="+mn-ea"/>
              </a:rPr>
              <a:t>采用暗原色原理对该图片去雾得到了右边的图</a:t>
            </a:r>
            <a:r>
              <a:rPr lang="zh-CN" altLang="en-US" sz="2400" dirty="0" smtClean="0">
                <a:solidFill>
                  <a:schemeClr val="bg1">
                    <a:lumMod val="50000"/>
                  </a:schemeClr>
                </a:solidFill>
                <a:latin typeface="+mn-ea"/>
                <a:ea typeface="+mn-ea"/>
              </a:rPr>
              <a:t>，虽然雾去掉了，但是树在水面上的倒影过深，出现了图像过饱和的问题，</a:t>
            </a:r>
            <a:r>
              <a:rPr lang="zh-CN" altLang="en-US" sz="2400" dirty="0">
                <a:solidFill>
                  <a:schemeClr val="bg1">
                    <a:lumMod val="50000"/>
                  </a:schemeClr>
                </a:solidFill>
                <a:latin typeface="+mn-ea"/>
                <a:ea typeface="+mn-ea"/>
              </a:rPr>
              <a:t>因此</a:t>
            </a:r>
            <a:r>
              <a:rPr lang="zh-CN" altLang="zh-CN" sz="2400" dirty="0">
                <a:solidFill>
                  <a:schemeClr val="bg1">
                    <a:lumMod val="50000"/>
                  </a:schemeClr>
                </a:solidFill>
                <a:latin typeface="+mn-ea"/>
                <a:ea typeface="+mn-ea"/>
              </a:rPr>
              <a:t>暗原色原理</a:t>
            </a:r>
            <a:r>
              <a:rPr lang="zh-CN" altLang="zh-CN" sz="2400" dirty="0" smtClean="0">
                <a:solidFill>
                  <a:schemeClr val="bg1">
                    <a:lumMod val="50000"/>
                  </a:schemeClr>
                </a:solidFill>
                <a:latin typeface="+mn-ea"/>
                <a:ea typeface="+mn-ea"/>
              </a:rPr>
              <a:t>对</a:t>
            </a:r>
            <a:r>
              <a:rPr lang="zh-CN" altLang="en-US" sz="2400" dirty="0" smtClean="0">
                <a:solidFill>
                  <a:schemeClr val="bg1">
                    <a:lumMod val="50000"/>
                  </a:schemeClr>
                </a:solidFill>
                <a:latin typeface="+mn-ea"/>
                <a:ea typeface="+mn-ea"/>
              </a:rPr>
              <a:t>大面积浅色非</a:t>
            </a:r>
            <a:r>
              <a:rPr lang="zh-CN" altLang="en-US" sz="2400" dirty="0">
                <a:solidFill>
                  <a:schemeClr val="bg1">
                    <a:lumMod val="50000"/>
                  </a:schemeClr>
                </a:solidFill>
                <a:latin typeface="+mn-ea"/>
                <a:ea typeface="+mn-ea"/>
              </a:rPr>
              <a:t>天空区域也</a:t>
            </a:r>
            <a:r>
              <a:rPr lang="zh-CN" altLang="zh-CN" sz="2400" dirty="0">
                <a:solidFill>
                  <a:schemeClr val="bg1">
                    <a:lumMod val="50000"/>
                  </a:schemeClr>
                </a:solidFill>
                <a:latin typeface="+mn-ea"/>
                <a:ea typeface="+mn-ea"/>
              </a:rPr>
              <a:t>不</a:t>
            </a:r>
            <a:r>
              <a:rPr lang="zh-CN" altLang="en-US" sz="2400" dirty="0">
                <a:solidFill>
                  <a:schemeClr val="bg1">
                    <a:lumMod val="50000"/>
                  </a:schemeClr>
                </a:solidFill>
                <a:latin typeface="+mn-ea"/>
                <a:ea typeface="+mn-ea"/>
              </a:rPr>
              <a:t>是很</a:t>
            </a:r>
            <a:r>
              <a:rPr lang="zh-CN" altLang="zh-CN" sz="2400" dirty="0">
                <a:solidFill>
                  <a:schemeClr val="bg1">
                    <a:lumMod val="50000"/>
                  </a:schemeClr>
                </a:solidFill>
                <a:latin typeface="+mn-ea"/>
                <a:ea typeface="+mn-ea"/>
              </a:rPr>
              <a:t>适用</a:t>
            </a:r>
            <a:r>
              <a:rPr lang="zh-CN" altLang="en-US" sz="2400" dirty="0">
                <a:solidFill>
                  <a:schemeClr val="bg1">
                    <a:lumMod val="50000"/>
                  </a:schemeClr>
                </a:solidFill>
                <a:latin typeface="+mn-ea"/>
                <a:ea typeface="+mn-ea"/>
              </a:rPr>
              <a:t>。</a:t>
            </a:r>
            <a:r>
              <a:rPr lang="zh-CN" altLang="zh-CN" sz="2400" dirty="0">
                <a:solidFill>
                  <a:schemeClr val="bg1">
                    <a:lumMod val="50000"/>
                  </a:schemeClr>
                </a:solidFill>
                <a:latin typeface="+mn-ea"/>
                <a:ea typeface="+mn-ea"/>
              </a:rPr>
              <a:t>因为在对大气光值进行估计时，如若存在大面积浅色非天空区域，则使得估计的大气光值不准确，使得去雾图像质量下降。</a:t>
            </a:r>
          </a:p>
          <a:p>
            <a:endParaRPr lang="zh-CN" altLang="en-US" sz="2400" dirty="0">
              <a:solidFill>
                <a:schemeClr val="accent6"/>
              </a:solidFill>
              <a:latin typeface="+mn-ea"/>
            </a:endParaRPr>
          </a:p>
          <a:p>
            <a:endParaRPr lang="zh-CN" altLang="en-US" sz="2400" dirty="0">
              <a:solidFill>
                <a:schemeClr val="bg1">
                  <a:lumMod val="50000"/>
                </a:schemeClr>
              </a:solidFill>
              <a:latin typeface="+mn-ea"/>
              <a:ea typeface="+mn-ea"/>
            </a:endParaRPr>
          </a:p>
        </p:txBody>
      </p:sp>
    </p:spTree>
    <p:extLst>
      <p:ext uri="{BB962C8B-B14F-4D97-AF65-F5344CB8AC3E}">
        <p14:creationId xmlns:p14="http://schemas.microsoft.com/office/powerpoint/2010/main" val="2881013179"/>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
                                        </p:tgtEl>
                                        <p:attrNameLst>
                                          <p:attrName>ppt_y</p:attrName>
                                        </p:attrNameLst>
                                      </p:cBhvr>
                                      <p:tavLst>
                                        <p:tav tm="0">
                                          <p:val>
                                            <p:strVal val="#ppt_y"/>
                                          </p:val>
                                        </p:tav>
                                        <p:tav tm="100000">
                                          <p:val>
                                            <p:strVal val="#ppt_y"/>
                                          </p:val>
                                        </p:tav>
                                      </p:tavLst>
                                    </p:anim>
                                    <p:anim calcmode="lin" valueType="num">
                                      <p:cBhvr>
                                        <p:cTn id="17"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
                                        </p:tgtEl>
                                      </p:cBhvr>
                                    </p:animEffect>
                                  </p:childTnLst>
                                </p:cTn>
                              </p:par>
                            </p:childTnLst>
                          </p:cTn>
                        </p:par>
                        <p:par>
                          <p:cTn id="20" fill="hold">
                            <p:stCondLst>
                              <p:cond delay="1280"/>
                            </p:stCondLst>
                            <p:childTnLst>
                              <p:par>
                                <p:cTn id="21" presetID="22" presetClass="entr" presetSubtype="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par>
                                <p:cTn id="24" presetID="22" presetClass="entr" presetSubtype="2" fill="hold" nodeType="withEffect">
                                  <p:stCondLst>
                                    <p:cond delay="10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par>
                                <p:cTn id="27" presetID="22" presetClass="entr" presetSubtype="2" fill="hold" grpId="0" nodeType="withEffect">
                                  <p:stCondLst>
                                    <p:cond delay="10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76"/>
          <p:cNvSpPr txBox="1">
            <a:spLocks noChangeArrowheads="1"/>
          </p:cNvSpPr>
          <p:nvPr/>
        </p:nvSpPr>
        <p:spPr bwMode="auto">
          <a:xfrm>
            <a:off x="1185863" y="17145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缺点（块效应）分析</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662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662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AutoShape 69"/>
          <p:cNvSpPr>
            <a:spLocks noChangeArrowheads="1"/>
          </p:cNvSpPr>
          <p:nvPr/>
        </p:nvSpPr>
        <p:spPr bwMode="auto">
          <a:xfrm flipV="1">
            <a:off x="7175500" y="3082925"/>
            <a:ext cx="287338" cy="431800"/>
          </a:xfrm>
          <a:prstGeom prst="chevron">
            <a:avLst>
              <a:gd name="adj" fmla="val 52514"/>
            </a:avLst>
          </a:prstGeom>
          <a:noFill/>
          <a:ln w="19050" cmpd="sng">
            <a:solidFill>
              <a:srgbClr val="F8F8F8">
                <a:alpha val="53000"/>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eaLnBrk="0" hangingPunct="0">
              <a:tabLst>
                <a:tab pos="1365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36525" algn="l"/>
              </a:tabLst>
              <a:defRPr>
                <a:solidFill>
                  <a:schemeClr val="tx1"/>
                </a:solidFill>
                <a:latin typeface="Arial" panose="020B0604020202020204" pitchFamily="34" charset="0"/>
                <a:ea typeface="宋体" panose="02010600030101010101" pitchFamily="2" charset="-122"/>
              </a:defRPr>
            </a:lvl2pPr>
            <a:lvl3pPr eaLnBrk="0" hangingPunct="0">
              <a:tabLst>
                <a:tab pos="1365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365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365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9pPr>
          </a:lstStyle>
          <a:p>
            <a:pPr marL="0" lvl="2" algn="ctr" fontAlgn="ctr">
              <a:buClr>
                <a:srgbClr val="FF0000"/>
              </a:buClr>
              <a:buSzPct val="70000"/>
            </a:pPr>
            <a:endParaRPr lang="zh-CN" altLang="en-US" sz="1600" b="1">
              <a:solidFill>
                <a:srgbClr val="F18812"/>
              </a:solidFill>
              <a:latin typeface="微软雅黑" panose="020B0503020204020204" pitchFamily="34" charset="-122"/>
              <a:ea typeface="微软雅黑" panose="020B0503020204020204" pitchFamily="34" charset="-122"/>
            </a:endParaRPr>
          </a:p>
        </p:txBody>
      </p:sp>
      <p:sp>
        <p:nvSpPr>
          <p:cNvPr id="26638" name="AutoShape 69"/>
          <p:cNvSpPr>
            <a:spLocks noChangeArrowheads="1"/>
          </p:cNvSpPr>
          <p:nvPr/>
        </p:nvSpPr>
        <p:spPr bwMode="auto">
          <a:xfrm flipH="1" flipV="1">
            <a:off x="4529138" y="3082925"/>
            <a:ext cx="287337" cy="431800"/>
          </a:xfrm>
          <a:prstGeom prst="chevron">
            <a:avLst>
              <a:gd name="adj" fmla="val 52514"/>
            </a:avLst>
          </a:prstGeom>
          <a:noFill/>
          <a:ln w="19050" cmpd="sng">
            <a:solidFill>
              <a:srgbClr val="F8F8F8">
                <a:alpha val="53000"/>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eaLnBrk="0" hangingPunct="0">
              <a:tabLst>
                <a:tab pos="1365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36525" algn="l"/>
              </a:tabLst>
              <a:defRPr>
                <a:solidFill>
                  <a:schemeClr val="tx1"/>
                </a:solidFill>
                <a:latin typeface="Arial" panose="020B0604020202020204" pitchFamily="34" charset="0"/>
                <a:ea typeface="宋体" panose="02010600030101010101" pitchFamily="2" charset="-122"/>
              </a:defRPr>
            </a:lvl2pPr>
            <a:lvl3pPr eaLnBrk="0" hangingPunct="0">
              <a:tabLst>
                <a:tab pos="1365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365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365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9pPr>
          </a:lstStyle>
          <a:p>
            <a:pPr marL="0" lvl="2" algn="ctr" fontAlgn="ctr">
              <a:buClr>
                <a:srgbClr val="FF0000"/>
              </a:buClr>
              <a:buSzPct val="70000"/>
            </a:pPr>
            <a:endParaRPr lang="zh-CN" altLang="en-US" sz="1600" b="1">
              <a:solidFill>
                <a:srgbClr val="F1881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TextBox 5"/>
              <p:cNvSpPr txBox="1"/>
              <p:nvPr/>
            </p:nvSpPr>
            <p:spPr>
              <a:xfrm>
                <a:off x="121717" y="695400"/>
                <a:ext cx="3279758" cy="3416320"/>
              </a:xfrm>
              <a:prstGeom prst="rect">
                <a:avLst/>
              </a:prstGeom>
              <a:noFill/>
            </p:spPr>
            <p:txBody>
              <a:bodyPr wrap="square" rtlCol="0">
                <a:spAutoFit/>
              </a:bodyPr>
              <a:lstStyle/>
              <a:p>
                <a:r>
                  <a:rPr lang="zh-CN" altLang="zh-CN" sz="2400" dirty="0" smtClean="0">
                    <a:solidFill>
                      <a:schemeClr val="accent6"/>
                    </a:solidFill>
                    <a:latin typeface="+mn-ea"/>
                    <a:ea typeface="+mn-ea"/>
                  </a:rPr>
                  <a:t>暗原色去雾算法在求取透射率的过程中使用了最小值滤波，以局部块区域</a:t>
                </a:r>
                <a14:m>
                  <m:oMath xmlns:m="http://schemas.openxmlformats.org/officeDocument/2006/math">
                    <m:r>
                      <a:rPr lang="en-US" altLang="zh-CN" sz="2400" i="1">
                        <a:solidFill>
                          <a:schemeClr val="accent6"/>
                        </a:solidFill>
                        <a:latin typeface="Cambria Math" panose="02040503050406030204" pitchFamily="18" charset="0"/>
                        <a:ea typeface="+mn-ea"/>
                      </a:rPr>
                      <m:t>𝛺</m:t>
                    </m:r>
                    <m:d>
                      <m:dPr>
                        <m:begChr m:val="（"/>
                        <m:endChr m:val="）"/>
                        <m:ctrlPr>
                          <a:rPr lang="zh-CN" altLang="zh-CN" sz="2400" i="1">
                            <a:solidFill>
                              <a:schemeClr val="accent6"/>
                            </a:solidFill>
                            <a:latin typeface="Cambria Math"/>
                            <a:ea typeface="+mn-ea"/>
                          </a:rPr>
                        </m:ctrlPr>
                      </m:dPr>
                      <m:e>
                        <m:r>
                          <a:rPr lang="en-US" altLang="zh-CN" sz="2400" i="1">
                            <a:solidFill>
                              <a:schemeClr val="accent6"/>
                            </a:solidFill>
                            <a:latin typeface="Cambria Math" panose="02040503050406030204" pitchFamily="18" charset="0"/>
                            <a:ea typeface="+mn-ea"/>
                          </a:rPr>
                          <m:t>𝑥</m:t>
                        </m:r>
                      </m:e>
                    </m:d>
                  </m:oMath>
                </a14:m>
                <a:r>
                  <a:rPr lang="zh-CN" altLang="zh-CN" sz="2400" dirty="0">
                    <a:solidFill>
                      <a:schemeClr val="accent6"/>
                    </a:solidFill>
                    <a:latin typeface="+mn-ea"/>
                    <a:ea typeface="+mn-ea"/>
                  </a:rPr>
                  <a:t>为模板进行逐点计算，取块区域内</a:t>
                </a:r>
                <a:r>
                  <a:rPr lang="en-US" altLang="zh-CN" sz="2400" dirty="0">
                    <a:solidFill>
                      <a:schemeClr val="accent6"/>
                    </a:solidFill>
                    <a:latin typeface="+mn-ea"/>
                    <a:ea typeface="+mn-ea"/>
                  </a:rPr>
                  <a:t>R</a:t>
                </a:r>
                <a:r>
                  <a:rPr lang="zh-CN" altLang="zh-CN" sz="2400" dirty="0">
                    <a:solidFill>
                      <a:schemeClr val="accent6"/>
                    </a:solidFill>
                    <a:latin typeface="+mn-ea"/>
                    <a:ea typeface="+mn-ea"/>
                  </a:rPr>
                  <a:t>、</a:t>
                </a:r>
                <a:r>
                  <a:rPr lang="en-US" altLang="zh-CN" sz="2400" dirty="0">
                    <a:solidFill>
                      <a:schemeClr val="accent6"/>
                    </a:solidFill>
                    <a:latin typeface="+mn-ea"/>
                    <a:ea typeface="+mn-ea"/>
                  </a:rPr>
                  <a:t>G</a:t>
                </a:r>
                <a:r>
                  <a:rPr lang="zh-CN" altLang="zh-CN" sz="2400" dirty="0">
                    <a:solidFill>
                      <a:schemeClr val="accent6"/>
                    </a:solidFill>
                    <a:latin typeface="+mn-ea"/>
                    <a:ea typeface="+mn-ea"/>
                  </a:rPr>
                  <a:t>、</a:t>
                </a:r>
                <a:r>
                  <a:rPr lang="en-US" altLang="zh-CN" sz="2400" dirty="0">
                    <a:solidFill>
                      <a:schemeClr val="accent6"/>
                    </a:solidFill>
                    <a:latin typeface="+mn-ea"/>
                    <a:ea typeface="+mn-ea"/>
                  </a:rPr>
                  <a:t>B</a:t>
                </a:r>
                <a:r>
                  <a:rPr lang="zh-CN" altLang="zh-CN" sz="2400" dirty="0">
                    <a:solidFill>
                      <a:schemeClr val="accent6"/>
                    </a:solidFill>
                    <a:latin typeface="+mn-ea"/>
                    <a:ea typeface="+mn-ea"/>
                  </a:rPr>
                  <a:t>通道的最小值作为该区域中心像素的暗原色，再由暗原色先验</a:t>
                </a:r>
                <a:r>
                  <a:rPr lang="zh-CN" altLang="zh-CN" sz="2400" dirty="0" smtClean="0">
                    <a:solidFill>
                      <a:schemeClr val="accent6"/>
                    </a:solidFill>
                    <a:latin typeface="+mn-ea"/>
                    <a:ea typeface="+mn-ea"/>
                  </a:rPr>
                  <a:t>理论</a:t>
                </a:r>
                <a:r>
                  <a:rPr lang="zh-CN" altLang="en-US" sz="2400" dirty="0" smtClean="0">
                    <a:solidFill>
                      <a:schemeClr val="accent6"/>
                    </a:solidFill>
                    <a:latin typeface="+mn-ea"/>
                    <a:ea typeface="+mn-ea"/>
                  </a:rPr>
                  <a:t>来</a:t>
                </a:r>
                <a:r>
                  <a:rPr lang="zh-CN" altLang="zh-CN" sz="2400" dirty="0" smtClean="0">
                    <a:solidFill>
                      <a:schemeClr val="accent6"/>
                    </a:solidFill>
                    <a:latin typeface="+mn-ea"/>
                    <a:ea typeface="+mn-ea"/>
                  </a:rPr>
                  <a:t>获得</a:t>
                </a:r>
                <a:r>
                  <a:rPr lang="zh-CN" altLang="zh-CN" sz="2400" dirty="0">
                    <a:solidFill>
                      <a:schemeClr val="accent6"/>
                    </a:solidFill>
                    <a:latin typeface="+mn-ea"/>
                    <a:ea typeface="+mn-ea"/>
                  </a:rPr>
                  <a:t>透射率。</a:t>
                </a:r>
                <a:endParaRPr lang="zh-CN" altLang="en-US" sz="2400" dirty="0">
                  <a:solidFill>
                    <a:schemeClr val="accent6"/>
                  </a:solidFill>
                  <a:latin typeface="+mn-ea"/>
                  <a:ea typeface="+mn-ea"/>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21717" y="695400"/>
                <a:ext cx="3279758" cy="3416320"/>
              </a:xfrm>
              <a:prstGeom prst="rect">
                <a:avLst/>
              </a:prstGeom>
              <a:blipFill rotWithShape="1">
                <a:blip r:embed="rId2"/>
                <a:stretch>
                  <a:fillRect l="-2974" t="-1429" r="-7435" b="-3214"/>
                </a:stretch>
              </a:blipFill>
            </p:spPr>
            <p:txBody>
              <a:bodyPr/>
              <a:lstStyle/>
              <a:p>
                <a:r>
                  <a:rPr lang="zh-CN" altLang="en-US">
                    <a:noFill/>
                  </a:rPr>
                  <a:t> </a:t>
                </a:r>
              </a:p>
            </p:txBody>
          </p:sp>
        </mc:Fallback>
      </mc:AlternateContent>
      <p:pic>
        <p:nvPicPr>
          <p:cNvPr id="17" name="图片 16"/>
          <p:cNvPicPr/>
          <p:nvPr/>
        </p:nvPicPr>
        <p:blipFill>
          <a:blip r:embed="rId3">
            <a:extLst>
              <a:ext uri="{28A0092B-C50C-407E-A947-70E740481C1C}">
                <a14:useLocalDpi xmlns:a14="http://schemas.microsoft.com/office/drawing/2010/main" val="0"/>
              </a:ext>
            </a:extLst>
          </a:blip>
          <a:stretch>
            <a:fillRect/>
          </a:stretch>
        </p:blipFill>
        <p:spPr>
          <a:xfrm>
            <a:off x="4346726" y="633115"/>
            <a:ext cx="2217420" cy="2019300"/>
          </a:xfrm>
          <a:prstGeom prst="rect">
            <a:avLst/>
          </a:prstGeom>
        </p:spPr>
      </p:pic>
      <p:pic>
        <p:nvPicPr>
          <p:cNvPr id="18" name="图片 17"/>
          <p:cNvPicPr/>
          <p:nvPr/>
        </p:nvPicPr>
        <p:blipFill>
          <a:blip r:embed="rId4">
            <a:extLst>
              <a:ext uri="{28A0092B-C50C-407E-A947-70E740481C1C}">
                <a14:useLocalDpi xmlns:a14="http://schemas.microsoft.com/office/drawing/2010/main" val="0"/>
              </a:ext>
            </a:extLst>
          </a:blip>
          <a:stretch>
            <a:fillRect/>
          </a:stretch>
        </p:blipFill>
        <p:spPr>
          <a:xfrm>
            <a:off x="7970589" y="663436"/>
            <a:ext cx="2125980" cy="203454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305435" y="2996952"/>
                <a:ext cx="8697601" cy="4062651"/>
              </a:xfrm>
              <a:prstGeom prst="rect">
                <a:avLst/>
              </a:prstGeom>
              <a:noFill/>
            </p:spPr>
            <p:txBody>
              <a:bodyPr wrap="square" rtlCol="0">
                <a:spAutoFit/>
              </a:bodyPr>
              <a:lstStyle/>
              <a:p>
                <a:r>
                  <a:rPr lang="zh-CN" altLang="zh-CN" sz="2400" dirty="0" smtClean="0">
                    <a:solidFill>
                      <a:schemeClr val="accent6"/>
                    </a:solidFill>
                    <a:latin typeface="+mn-ea"/>
                    <a:ea typeface="+mn-ea"/>
                  </a:rPr>
                  <a:t>如图</a:t>
                </a:r>
                <a:r>
                  <a:rPr lang="en-US" altLang="zh-CN" sz="2400" dirty="0">
                    <a:solidFill>
                      <a:schemeClr val="accent6"/>
                    </a:solidFill>
                    <a:latin typeface="+mn-ea"/>
                    <a:ea typeface="+mn-ea"/>
                  </a:rPr>
                  <a:t>a</a:t>
                </a:r>
                <a:r>
                  <a:rPr lang="zh-CN" altLang="zh-CN" sz="2400" dirty="0" smtClean="0">
                    <a:solidFill>
                      <a:schemeClr val="accent6"/>
                    </a:solidFill>
                    <a:latin typeface="+mn-ea"/>
                    <a:ea typeface="+mn-ea"/>
                  </a:rPr>
                  <a:t>所</a:t>
                </a:r>
                <a:r>
                  <a:rPr lang="zh-CN" altLang="zh-CN" sz="2400" dirty="0">
                    <a:solidFill>
                      <a:schemeClr val="accent6"/>
                    </a:solidFill>
                    <a:latin typeface="+mn-ea"/>
                    <a:ea typeface="+mn-ea"/>
                  </a:rPr>
                  <a:t>示，当滤波窗口 </a:t>
                </a:r>
                <a14:m>
                  <m:oMath xmlns:m="http://schemas.openxmlformats.org/officeDocument/2006/math">
                    <m:r>
                      <a:rPr lang="en-US" altLang="zh-CN" sz="2400" i="1">
                        <a:solidFill>
                          <a:schemeClr val="accent6"/>
                        </a:solidFill>
                        <a:latin typeface="Cambria Math" panose="02040503050406030204" pitchFamily="18" charset="0"/>
                        <a:ea typeface="+mn-ea"/>
                      </a:rPr>
                      <m:t>𝛺</m:t>
                    </m:r>
                    <m:d>
                      <m:dPr>
                        <m:begChr m:val="（"/>
                        <m:endChr m:val="）"/>
                        <m:ctrlPr>
                          <a:rPr lang="zh-CN" altLang="zh-CN" sz="2400" i="1">
                            <a:solidFill>
                              <a:schemeClr val="accent6"/>
                            </a:solidFill>
                            <a:latin typeface="Cambria Math"/>
                            <a:ea typeface="+mn-ea"/>
                          </a:rPr>
                        </m:ctrlPr>
                      </m:dPr>
                      <m:e>
                        <m:r>
                          <a:rPr lang="en-US" altLang="zh-CN" sz="2400" i="1">
                            <a:solidFill>
                              <a:schemeClr val="accent6"/>
                            </a:solidFill>
                            <a:latin typeface="Cambria Math" panose="02040503050406030204" pitchFamily="18" charset="0"/>
                            <a:ea typeface="+mn-ea"/>
                          </a:rPr>
                          <m:t>𝑥</m:t>
                        </m:r>
                      </m:e>
                    </m:d>
                  </m:oMath>
                </a14:m>
                <a:r>
                  <a:rPr lang="zh-CN" altLang="zh-CN" sz="2400" dirty="0" smtClean="0">
                    <a:solidFill>
                      <a:schemeClr val="accent6"/>
                    </a:solidFill>
                    <a:latin typeface="+mn-ea"/>
                    <a:ea typeface="+mn-ea"/>
                  </a:rPr>
                  <a:t>内</a:t>
                </a:r>
                <a:r>
                  <a:rPr lang="zh-CN" altLang="zh-CN" sz="2400" dirty="0">
                    <a:solidFill>
                      <a:schemeClr val="accent6"/>
                    </a:solidFill>
                    <a:latin typeface="+mn-ea"/>
                    <a:ea typeface="+mn-ea"/>
                  </a:rPr>
                  <a:t>为景深平缓的场景时（图中滤波窗口内为近景高亮区域Ｂ），通过最小值</a:t>
                </a:r>
                <a:r>
                  <a:rPr lang="zh-CN" altLang="zh-CN" sz="2400" dirty="0" smtClean="0">
                    <a:solidFill>
                      <a:schemeClr val="accent6"/>
                    </a:solidFill>
                    <a:latin typeface="+mn-ea"/>
                    <a:ea typeface="+mn-ea"/>
                  </a:rPr>
                  <a:t>滤波能够</a:t>
                </a:r>
                <a:r>
                  <a:rPr lang="zh-CN" altLang="zh-CN" sz="2400" dirty="0">
                    <a:solidFill>
                      <a:schemeClr val="accent6"/>
                    </a:solidFill>
                    <a:latin typeface="+mn-ea"/>
                    <a:ea typeface="+mn-ea"/>
                  </a:rPr>
                  <a:t>准确获得中心像素点的暗原色，此时窗口内各像素点的透射率可取近似相同的值，该处场景可达到预期去雾效果</a:t>
                </a:r>
                <a:r>
                  <a:rPr lang="zh-CN" altLang="zh-CN" sz="2400" dirty="0" smtClean="0">
                    <a:solidFill>
                      <a:schemeClr val="accent6"/>
                    </a:solidFill>
                    <a:latin typeface="+mn-ea"/>
                    <a:ea typeface="+mn-ea"/>
                  </a:rPr>
                  <a:t>。</a:t>
                </a:r>
                <a:endParaRPr lang="en-US" altLang="zh-CN" sz="2400" dirty="0" smtClean="0">
                  <a:solidFill>
                    <a:schemeClr val="accent6"/>
                  </a:solidFill>
                  <a:latin typeface="+mn-ea"/>
                  <a:ea typeface="+mn-ea"/>
                </a:endParaRPr>
              </a:p>
              <a:p>
                <a:r>
                  <a:rPr lang="zh-CN" altLang="zh-CN" sz="2400" dirty="0" smtClean="0">
                    <a:solidFill>
                      <a:schemeClr val="accent6"/>
                    </a:solidFill>
                    <a:latin typeface="+mn-ea"/>
                    <a:ea typeface="+mn-ea"/>
                  </a:rPr>
                  <a:t>如图</a:t>
                </a:r>
                <a:r>
                  <a:rPr lang="en-US" altLang="zh-CN" sz="2400" dirty="0">
                    <a:solidFill>
                      <a:schemeClr val="accent6"/>
                    </a:solidFill>
                    <a:latin typeface="+mn-ea"/>
                    <a:ea typeface="+mn-ea"/>
                  </a:rPr>
                  <a:t>b</a:t>
                </a:r>
                <a:r>
                  <a:rPr lang="zh-CN" altLang="zh-CN" sz="2400" dirty="0" smtClean="0">
                    <a:solidFill>
                      <a:schemeClr val="accent6"/>
                    </a:solidFill>
                    <a:latin typeface="+mn-ea"/>
                    <a:ea typeface="+mn-ea"/>
                  </a:rPr>
                  <a:t>所</a:t>
                </a:r>
                <a:r>
                  <a:rPr lang="zh-CN" altLang="zh-CN" sz="2400" dirty="0">
                    <a:solidFill>
                      <a:schemeClr val="accent6"/>
                    </a:solidFill>
                    <a:latin typeface="+mn-ea"/>
                    <a:ea typeface="+mn-ea"/>
                  </a:rPr>
                  <a:t>示，当滤波窗口</a:t>
                </a:r>
                <a14:m>
                  <m:oMath xmlns:m="http://schemas.openxmlformats.org/officeDocument/2006/math">
                    <m:r>
                      <a:rPr lang="en-US" altLang="zh-CN" sz="2400" i="1">
                        <a:solidFill>
                          <a:schemeClr val="accent6"/>
                        </a:solidFill>
                        <a:latin typeface="Cambria Math" panose="02040503050406030204" pitchFamily="18" charset="0"/>
                        <a:ea typeface="+mn-ea"/>
                      </a:rPr>
                      <m:t>𝛺</m:t>
                    </m:r>
                    <m:d>
                      <m:dPr>
                        <m:begChr m:val="（"/>
                        <m:endChr m:val="）"/>
                        <m:ctrlPr>
                          <a:rPr lang="zh-CN" altLang="zh-CN" sz="2400" i="1">
                            <a:solidFill>
                              <a:schemeClr val="accent6"/>
                            </a:solidFill>
                            <a:latin typeface="Cambria Math"/>
                            <a:ea typeface="+mn-ea"/>
                          </a:rPr>
                        </m:ctrlPr>
                      </m:dPr>
                      <m:e>
                        <m:r>
                          <a:rPr lang="en-US" altLang="zh-CN" sz="2400" i="1">
                            <a:solidFill>
                              <a:schemeClr val="accent6"/>
                            </a:solidFill>
                            <a:latin typeface="Cambria Math" panose="02040503050406030204" pitchFamily="18" charset="0"/>
                            <a:ea typeface="+mn-ea"/>
                          </a:rPr>
                          <m:t>𝑥</m:t>
                        </m:r>
                      </m:e>
                    </m:d>
                  </m:oMath>
                </a14:m>
                <a:r>
                  <a:rPr lang="zh-CN" altLang="zh-CN" sz="2400" dirty="0">
                    <a:solidFill>
                      <a:schemeClr val="accent6"/>
                    </a:solidFill>
                    <a:latin typeface="+mn-ea"/>
                    <a:ea typeface="+mn-ea"/>
                  </a:rPr>
                  <a:t>内存在景深变化边缘时（图中滤波窗口内为</a:t>
                </a:r>
                <a:r>
                  <a:rPr lang="en-US" altLang="zh-CN" sz="2400" dirty="0">
                    <a:solidFill>
                      <a:schemeClr val="accent6"/>
                    </a:solidFill>
                    <a:latin typeface="+mn-ea"/>
                    <a:ea typeface="+mn-ea"/>
                  </a:rPr>
                  <a:t>A,B</a:t>
                </a:r>
                <a:r>
                  <a:rPr lang="zh-CN" altLang="zh-CN" sz="2400" dirty="0">
                    <a:solidFill>
                      <a:schemeClr val="accent6"/>
                    </a:solidFill>
                    <a:latin typeface="+mn-ea"/>
                    <a:ea typeface="+mn-ea"/>
                  </a:rPr>
                  <a:t>区域的边界），通过最小值</a:t>
                </a:r>
                <a:r>
                  <a:rPr lang="zh-CN" altLang="zh-CN" sz="2400" dirty="0" smtClean="0">
                    <a:solidFill>
                      <a:schemeClr val="accent6"/>
                    </a:solidFill>
                    <a:latin typeface="+mn-ea"/>
                    <a:ea typeface="+mn-ea"/>
                  </a:rPr>
                  <a:t>滤波获得</a:t>
                </a:r>
                <a:r>
                  <a:rPr lang="zh-CN" altLang="zh-CN" sz="2400" dirty="0">
                    <a:solidFill>
                      <a:schemeClr val="accent6"/>
                    </a:solidFill>
                    <a:latin typeface="+mn-ea"/>
                    <a:ea typeface="+mn-ea"/>
                  </a:rPr>
                  <a:t>中心像素点的暗原色值会偏低，并且窗口内各像素点的透射率值不相似。</a:t>
                </a:r>
                <a:r>
                  <a:rPr lang="zh-CN" altLang="zh-CN" sz="2400" dirty="0" smtClean="0">
                    <a:solidFill>
                      <a:schemeClr val="accent6"/>
                    </a:solidFill>
                    <a:latin typeface="+mn-ea"/>
                    <a:ea typeface="+mn-ea"/>
                  </a:rPr>
                  <a:t>这</a:t>
                </a:r>
                <a:r>
                  <a:rPr lang="zh-CN" altLang="en-US" sz="2400" dirty="0" smtClean="0">
                    <a:solidFill>
                      <a:schemeClr val="accent6"/>
                    </a:solidFill>
                    <a:latin typeface="+mn-ea"/>
                    <a:ea typeface="+mn-ea"/>
                  </a:rPr>
                  <a:t>杨</a:t>
                </a:r>
                <a:r>
                  <a:rPr lang="zh-CN" altLang="zh-CN" sz="2400" dirty="0" smtClean="0">
                    <a:solidFill>
                      <a:schemeClr val="accent6"/>
                    </a:solidFill>
                    <a:latin typeface="+mn-ea"/>
                    <a:ea typeface="+mn-ea"/>
                  </a:rPr>
                  <a:t>滤波后</a:t>
                </a:r>
                <a:r>
                  <a:rPr lang="zh-CN" altLang="en-US" sz="2400" dirty="0" smtClean="0">
                    <a:solidFill>
                      <a:schemeClr val="accent6"/>
                    </a:solidFill>
                    <a:latin typeface="+mn-ea"/>
                    <a:ea typeface="+mn-ea"/>
                  </a:rPr>
                  <a:t>会</a:t>
                </a:r>
                <a:r>
                  <a:rPr lang="zh-CN" altLang="zh-CN" sz="2400" dirty="0" smtClean="0">
                    <a:solidFill>
                      <a:schemeClr val="accent6"/>
                    </a:solidFill>
                    <a:latin typeface="+mn-ea"/>
                    <a:ea typeface="+mn-ea"/>
                  </a:rPr>
                  <a:t>在</a:t>
                </a:r>
                <a:r>
                  <a:rPr lang="en-US" altLang="zh-CN" sz="2400" dirty="0">
                    <a:solidFill>
                      <a:schemeClr val="accent6"/>
                    </a:solidFill>
                    <a:latin typeface="+mn-ea"/>
                    <a:ea typeface="+mn-ea"/>
                  </a:rPr>
                  <a:t>A,B</a:t>
                </a:r>
                <a:r>
                  <a:rPr lang="zh-CN" altLang="zh-CN" sz="2400" dirty="0">
                    <a:solidFill>
                      <a:schemeClr val="accent6"/>
                    </a:solidFill>
                    <a:latin typeface="+mn-ea"/>
                    <a:ea typeface="+mn-ea"/>
                  </a:rPr>
                  <a:t>区域之间出现一条灰暗的过渡带（</a:t>
                </a:r>
                <a:r>
                  <a:rPr lang="zh-CN" altLang="zh-CN" sz="2400" dirty="0" smtClean="0">
                    <a:solidFill>
                      <a:schemeClr val="accent6"/>
                    </a:solidFill>
                    <a:latin typeface="+mn-ea"/>
                    <a:ea typeface="+mn-ea"/>
                  </a:rPr>
                  <a:t>图</a:t>
                </a:r>
                <a:r>
                  <a:rPr lang="en-US" altLang="zh-CN" sz="2400" dirty="0">
                    <a:solidFill>
                      <a:schemeClr val="accent6"/>
                    </a:solidFill>
                    <a:latin typeface="+mn-ea"/>
                    <a:ea typeface="+mn-ea"/>
                  </a:rPr>
                  <a:t>b</a:t>
                </a:r>
                <a:r>
                  <a:rPr lang="zh-CN" altLang="zh-CN" sz="2400" dirty="0" smtClean="0">
                    <a:solidFill>
                      <a:schemeClr val="accent6"/>
                    </a:solidFill>
                    <a:latin typeface="+mn-ea"/>
                    <a:ea typeface="+mn-ea"/>
                  </a:rPr>
                  <a:t>所</a:t>
                </a:r>
                <a:r>
                  <a:rPr lang="zh-CN" altLang="zh-CN" sz="2400" dirty="0">
                    <a:solidFill>
                      <a:schemeClr val="accent6"/>
                    </a:solidFill>
                    <a:latin typeface="+mn-ea"/>
                    <a:ea typeface="+mn-ea"/>
                  </a:rPr>
                  <a:t>示的</a:t>
                </a:r>
                <a:r>
                  <a:rPr lang="en-US" altLang="zh-CN" sz="2400" dirty="0">
                    <a:solidFill>
                      <a:schemeClr val="accent6"/>
                    </a:solidFill>
                    <a:latin typeface="+mn-ea"/>
                    <a:ea typeface="+mn-ea"/>
                  </a:rPr>
                  <a:t>C</a:t>
                </a:r>
                <a:r>
                  <a:rPr lang="zh-CN" altLang="zh-CN" sz="2400" dirty="0">
                    <a:solidFill>
                      <a:schemeClr val="accent6"/>
                    </a:solidFill>
                    <a:latin typeface="+mn-ea"/>
                    <a:ea typeface="+mn-ea"/>
                  </a:rPr>
                  <a:t>区域），导致去雾效果图的景深边缘被模糊，出现明显的块状效应。</a:t>
                </a:r>
              </a:p>
              <a:p>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305435" y="2996952"/>
                <a:ext cx="8697601" cy="4062651"/>
              </a:xfrm>
              <a:prstGeom prst="rect">
                <a:avLst/>
              </a:prstGeom>
              <a:blipFill rotWithShape="1">
                <a:blip r:embed="rId5"/>
                <a:stretch>
                  <a:fillRect l="-1051" t="-1201" r="-981"/>
                </a:stretch>
              </a:blipFill>
            </p:spPr>
            <p:txBody>
              <a:bodyPr/>
              <a:lstStyle/>
              <a:p>
                <a:r>
                  <a:rPr lang="zh-CN" altLang="en-US">
                    <a:noFill/>
                  </a:rPr>
                  <a:t> </a:t>
                </a:r>
              </a:p>
            </p:txBody>
          </p:sp>
        </mc:Fallback>
      </mc:AlternateContent>
      <p:sp>
        <p:nvSpPr>
          <p:cNvPr id="8" name="TextBox 7"/>
          <p:cNvSpPr txBox="1"/>
          <p:nvPr/>
        </p:nvSpPr>
        <p:spPr>
          <a:xfrm>
            <a:off x="4231300" y="2713593"/>
            <a:ext cx="2448272" cy="400110"/>
          </a:xfrm>
          <a:prstGeom prst="rect">
            <a:avLst/>
          </a:prstGeom>
          <a:noFill/>
        </p:spPr>
        <p:txBody>
          <a:bodyPr wrap="square" rtlCol="0">
            <a:spAutoFit/>
          </a:bodyPr>
          <a:lstStyle/>
          <a:p>
            <a:r>
              <a:rPr lang="en-US" altLang="zh-CN" sz="2000" dirty="0">
                <a:solidFill>
                  <a:schemeClr val="accent6"/>
                </a:solidFill>
              </a:rPr>
              <a:t>a</a:t>
            </a:r>
            <a:r>
              <a:rPr lang="en-US" altLang="zh-CN" sz="2000" dirty="0" smtClean="0">
                <a:solidFill>
                  <a:schemeClr val="accent6"/>
                </a:solidFill>
              </a:rPr>
              <a:t>)</a:t>
            </a:r>
            <a:r>
              <a:rPr lang="zh-CN" altLang="zh-CN" sz="2000" dirty="0">
                <a:solidFill>
                  <a:schemeClr val="accent6"/>
                </a:solidFill>
              </a:rPr>
              <a:t>景深平缓区域滤波</a:t>
            </a:r>
            <a:endParaRPr lang="zh-CN" altLang="en-US" sz="2000" dirty="0">
              <a:solidFill>
                <a:schemeClr val="accent6"/>
              </a:solidFill>
            </a:endParaRPr>
          </a:p>
        </p:txBody>
      </p:sp>
      <p:sp>
        <p:nvSpPr>
          <p:cNvPr id="9" name="TextBox 8"/>
          <p:cNvSpPr txBox="1"/>
          <p:nvPr/>
        </p:nvSpPr>
        <p:spPr>
          <a:xfrm>
            <a:off x="7845447" y="2739581"/>
            <a:ext cx="2808312" cy="400110"/>
          </a:xfrm>
          <a:prstGeom prst="rect">
            <a:avLst/>
          </a:prstGeom>
          <a:noFill/>
        </p:spPr>
        <p:txBody>
          <a:bodyPr wrap="square" rtlCol="0">
            <a:spAutoFit/>
          </a:bodyPr>
          <a:lstStyle/>
          <a:p>
            <a:r>
              <a:rPr lang="zh-CN" altLang="zh-CN" sz="2000" dirty="0">
                <a:solidFill>
                  <a:schemeClr val="accent6"/>
                </a:solidFill>
              </a:rPr>
              <a:t> </a:t>
            </a:r>
            <a:r>
              <a:rPr lang="en-US" altLang="zh-CN" sz="2000" dirty="0">
                <a:solidFill>
                  <a:schemeClr val="accent6"/>
                </a:solidFill>
              </a:rPr>
              <a:t>b</a:t>
            </a:r>
            <a:r>
              <a:rPr lang="zh-CN" altLang="zh-CN" sz="2000" dirty="0" smtClean="0">
                <a:solidFill>
                  <a:schemeClr val="accent6"/>
                </a:solidFill>
              </a:rPr>
              <a:t>）</a:t>
            </a:r>
            <a:r>
              <a:rPr lang="zh-CN" altLang="zh-CN" sz="2000" dirty="0">
                <a:solidFill>
                  <a:schemeClr val="accent6"/>
                </a:solidFill>
              </a:rPr>
              <a:t>景深变化边缘滤波</a:t>
            </a:r>
            <a:endParaRPr lang="zh-CN" altLang="en-US" sz="2000" dirty="0">
              <a:solidFill>
                <a:schemeClr val="accent6"/>
              </a:solidFill>
            </a:endParaRPr>
          </a:p>
        </p:txBody>
      </p:sp>
    </p:spTree>
    <p:extLst>
      <p:ext uri="{BB962C8B-B14F-4D97-AF65-F5344CB8AC3E}">
        <p14:creationId xmlns:p14="http://schemas.microsoft.com/office/powerpoint/2010/main" val="3208658594"/>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1+#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6628"/>
                                        </p:tgtEl>
                                        <p:attrNameLst>
                                          <p:attrName>style.visibility</p:attrName>
                                        </p:attrNameLst>
                                      </p:cBhvr>
                                      <p:to>
                                        <p:strVal val="visible"/>
                                      </p:to>
                                    </p:set>
                                    <p:animEffect transition="in" filter="wipe(right)">
                                      <p:cBhvr>
                                        <p:cTn id="11" dur="500"/>
                                        <p:tgtEl>
                                          <p:spTgt spid="2662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6626"/>
                                        </p:tgtEl>
                                        <p:attrNameLst>
                                          <p:attrName>style.visibility</p:attrName>
                                        </p:attrNameLst>
                                      </p:cBhvr>
                                      <p:to>
                                        <p:strVal val="visible"/>
                                      </p:to>
                                    </p:set>
                                    <p:anim calcmode="lin" valueType="num">
                                      <p:cBhvr>
                                        <p:cTn id="15" dur="400" fill="hold"/>
                                        <p:tgtEl>
                                          <p:spTgt spid="2662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6626"/>
                                        </p:tgtEl>
                                        <p:attrNameLst>
                                          <p:attrName>ppt_y</p:attrName>
                                        </p:attrNameLst>
                                      </p:cBhvr>
                                      <p:tavLst>
                                        <p:tav tm="0">
                                          <p:val>
                                            <p:strVal val="#ppt_y"/>
                                          </p:val>
                                        </p:tav>
                                        <p:tav tm="100000">
                                          <p:val>
                                            <p:strVal val="#ppt_y"/>
                                          </p:val>
                                        </p:tav>
                                      </p:tavLst>
                                    </p:anim>
                                    <p:anim calcmode="lin" valueType="num">
                                      <p:cBhvr>
                                        <p:cTn id="17" dur="400" fill="hold"/>
                                        <p:tgtEl>
                                          <p:spTgt spid="2662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66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6626"/>
                                        </p:tgtEl>
                                      </p:cBhvr>
                                    </p:animEffect>
                                  </p:childTnLst>
                                </p:cTn>
                              </p:par>
                            </p:childTnLst>
                          </p:cTn>
                        </p:par>
                        <p:par>
                          <p:cTn id="20" fill="hold">
                            <p:stCondLst>
                              <p:cond delay="1320"/>
                            </p:stCondLst>
                            <p:childTnLst>
                              <p:par>
                                <p:cTn id="21" presetID="42" presetClass="entr" presetSubtype="0" fill="hold" grpId="0" nodeType="afterEffect">
                                  <p:stCondLst>
                                    <p:cond delay="0"/>
                                  </p:stCondLst>
                                  <p:childTnLst>
                                    <p:set>
                                      <p:cBhvr>
                                        <p:cTn id="22" dur="1" fill="hold">
                                          <p:stCondLst>
                                            <p:cond delay="0"/>
                                          </p:stCondLst>
                                        </p:cTn>
                                        <p:tgtEl>
                                          <p:spTgt spid="26638"/>
                                        </p:tgtEl>
                                        <p:attrNameLst>
                                          <p:attrName>style.visibility</p:attrName>
                                        </p:attrNameLst>
                                      </p:cBhvr>
                                      <p:to>
                                        <p:strVal val="visible"/>
                                      </p:to>
                                    </p:set>
                                    <p:animEffect transition="in" filter="fade">
                                      <p:cBhvr>
                                        <p:cTn id="23" dur="1000"/>
                                        <p:tgtEl>
                                          <p:spTgt spid="26638"/>
                                        </p:tgtEl>
                                      </p:cBhvr>
                                    </p:animEffect>
                                    <p:anim calcmode="lin" valueType="num">
                                      <p:cBhvr>
                                        <p:cTn id="24" dur="1000" fill="hold"/>
                                        <p:tgtEl>
                                          <p:spTgt spid="26638"/>
                                        </p:tgtEl>
                                        <p:attrNameLst>
                                          <p:attrName>ppt_x</p:attrName>
                                        </p:attrNameLst>
                                      </p:cBhvr>
                                      <p:tavLst>
                                        <p:tav tm="0">
                                          <p:val>
                                            <p:strVal val="#ppt_x"/>
                                          </p:val>
                                        </p:tav>
                                        <p:tav tm="100000">
                                          <p:val>
                                            <p:strVal val="#ppt_x"/>
                                          </p:val>
                                        </p:tav>
                                      </p:tavLst>
                                    </p:anim>
                                    <p:anim calcmode="lin" valueType="num">
                                      <p:cBhvr>
                                        <p:cTn id="25" dur="1000" fill="hold"/>
                                        <p:tgtEl>
                                          <p:spTgt spid="266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6637"/>
                                        </p:tgtEl>
                                        <p:attrNameLst>
                                          <p:attrName>style.visibility</p:attrName>
                                        </p:attrNameLst>
                                      </p:cBhvr>
                                      <p:to>
                                        <p:strVal val="visible"/>
                                      </p:to>
                                    </p:set>
                                    <p:animEffect transition="in" filter="fade">
                                      <p:cBhvr>
                                        <p:cTn id="28" dur="1000"/>
                                        <p:tgtEl>
                                          <p:spTgt spid="26637"/>
                                        </p:tgtEl>
                                      </p:cBhvr>
                                    </p:animEffect>
                                    <p:anim calcmode="lin" valueType="num">
                                      <p:cBhvr>
                                        <p:cTn id="29" dur="1000" fill="hold"/>
                                        <p:tgtEl>
                                          <p:spTgt spid="26637"/>
                                        </p:tgtEl>
                                        <p:attrNameLst>
                                          <p:attrName>ppt_x</p:attrName>
                                        </p:attrNameLst>
                                      </p:cBhvr>
                                      <p:tavLst>
                                        <p:tav tm="0">
                                          <p:val>
                                            <p:strVal val="#ppt_x"/>
                                          </p:val>
                                        </p:tav>
                                        <p:tav tm="100000">
                                          <p:val>
                                            <p:strVal val="#ppt_x"/>
                                          </p:val>
                                        </p:tav>
                                      </p:tavLst>
                                    </p:anim>
                                    <p:anim calcmode="lin" valueType="num">
                                      <p:cBhvr>
                                        <p:cTn id="30" dur="1000" fill="hold"/>
                                        <p:tgtEl>
                                          <p:spTgt spid="2663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80"/>
                                        <p:tgtEl>
                                          <p:spTgt spid="9"/>
                                        </p:tgtEl>
                                      </p:cBhvr>
                                    </p:animEffect>
                                    <p:anim calcmode="lin" valueType="num">
                                      <p:cBhvr>
                                        <p:cTn id="54" dur="1080" fill="hold"/>
                                        <p:tgtEl>
                                          <p:spTgt spid="9"/>
                                        </p:tgtEl>
                                        <p:attrNameLst>
                                          <p:attrName>ppt_x</p:attrName>
                                        </p:attrNameLst>
                                      </p:cBhvr>
                                      <p:tavLst>
                                        <p:tav tm="0">
                                          <p:val>
                                            <p:strVal val="#ppt_x"/>
                                          </p:val>
                                        </p:tav>
                                        <p:tav tm="100000">
                                          <p:val>
                                            <p:strVal val="#ppt_x"/>
                                          </p:val>
                                        </p:tav>
                                      </p:tavLst>
                                    </p:anim>
                                    <p:anim calcmode="lin" valueType="num">
                                      <p:cBhvr>
                                        <p:cTn id="55" dur="108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27" grpId="0" animBg="1"/>
      <p:bldP spid="26637" grpId="0" animBg="1"/>
      <p:bldP spid="26638" grpId="0" animBg="1"/>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76"/>
          <p:cNvSpPr txBox="1">
            <a:spLocks noChangeArrowheads="1"/>
          </p:cNvSpPr>
          <p:nvPr/>
        </p:nvSpPr>
        <p:spPr bwMode="auto">
          <a:xfrm>
            <a:off x="1185863" y="171450"/>
            <a:ext cx="442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缺点</a:t>
            </a: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rPr>
              <a:t>(</a:t>
            </a: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浅色区域暗原色失效</a:t>
            </a:r>
            <a:r>
              <a:rPr lang="en-US" altLang="zh-CN" sz="2400" b="1" dirty="0" smtClean="0">
                <a:solidFill>
                  <a:schemeClr val="accent2">
                    <a:lumMod val="75000"/>
                  </a:schemeClr>
                </a:solidFill>
                <a:latin typeface="微软雅黑" panose="020B0503020204020204" pitchFamily="34" charset="-122"/>
                <a:ea typeface="微软雅黑" panose="020B0503020204020204" pitchFamily="34" charset="-122"/>
              </a:rPr>
              <a:t>)</a:t>
            </a: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分析</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662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662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29" name="L 形 4"/>
          <p:cNvSpPr>
            <a:spLocks/>
          </p:cNvSpPr>
          <p:nvPr/>
        </p:nvSpPr>
        <p:spPr bwMode="auto">
          <a:xfrm rot="2700000">
            <a:off x="3668739" y="2732883"/>
            <a:ext cx="1130300" cy="1131887"/>
          </a:xfrm>
          <a:custGeom>
            <a:avLst/>
            <a:gdLst>
              <a:gd name="T0" fmla="*/ 0 w 1130751"/>
              <a:gd name="T1" fmla="*/ 0 h 1130751"/>
              <a:gd name="T2" fmla="*/ 565376 w 1130751"/>
              <a:gd name="T3" fmla="*/ 0 h 1130751"/>
              <a:gd name="T4" fmla="*/ 565376 w 1130751"/>
              <a:gd name="T5" fmla="*/ 565376 h 1130751"/>
              <a:gd name="T6" fmla="*/ 1130751 w 1130751"/>
              <a:gd name="T7" fmla="*/ 565376 h 1130751"/>
              <a:gd name="T8" fmla="*/ 1130751 w 1130751"/>
              <a:gd name="T9" fmla="*/ 1130751 h 1130751"/>
              <a:gd name="T10" fmla="*/ 0 w 1130751"/>
              <a:gd name="T11" fmla="*/ 1130751 h 1130751"/>
              <a:gd name="T12" fmla="*/ 0 w 1130751"/>
              <a:gd name="T13" fmla="*/ 0 h 1130751"/>
            </a:gdLst>
            <a:ahLst/>
            <a:cxnLst>
              <a:cxn ang="0">
                <a:pos x="T0" y="T1"/>
              </a:cxn>
              <a:cxn ang="0">
                <a:pos x="T2" y="T3"/>
              </a:cxn>
              <a:cxn ang="0">
                <a:pos x="T4" y="T5"/>
              </a:cxn>
              <a:cxn ang="0">
                <a:pos x="T6" y="T7"/>
              </a:cxn>
              <a:cxn ang="0">
                <a:pos x="T8" y="T9"/>
              </a:cxn>
              <a:cxn ang="0">
                <a:pos x="T10" y="T11"/>
              </a:cxn>
              <a:cxn ang="0">
                <a:pos x="T12" y="T13"/>
              </a:cxn>
            </a:cxnLst>
            <a:rect l="0" t="0" r="r" b="b"/>
            <a:pathLst>
              <a:path w="1130751" h="1130751">
                <a:moveTo>
                  <a:pt x="0" y="0"/>
                </a:moveTo>
                <a:lnTo>
                  <a:pt x="565376" y="0"/>
                </a:lnTo>
                <a:lnTo>
                  <a:pt x="565376" y="565376"/>
                </a:lnTo>
                <a:lnTo>
                  <a:pt x="1130751" y="565376"/>
                </a:lnTo>
                <a:lnTo>
                  <a:pt x="1130751" y="1130751"/>
                </a:lnTo>
                <a:lnTo>
                  <a:pt x="0" y="113075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0" name="L 形 5"/>
          <p:cNvSpPr>
            <a:spLocks/>
          </p:cNvSpPr>
          <p:nvPr/>
        </p:nvSpPr>
        <p:spPr bwMode="auto">
          <a:xfrm rot="2700000" flipH="1" flipV="1">
            <a:off x="6754019" y="2769927"/>
            <a:ext cx="1130300" cy="1131888"/>
          </a:xfrm>
          <a:custGeom>
            <a:avLst/>
            <a:gdLst>
              <a:gd name="T0" fmla="*/ 0 w 1130751"/>
              <a:gd name="T1" fmla="*/ 0 h 1130751"/>
              <a:gd name="T2" fmla="*/ 565376 w 1130751"/>
              <a:gd name="T3" fmla="*/ 0 h 1130751"/>
              <a:gd name="T4" fmla="*/ 565376 w 1130751"/>
              <a:gd name="T5" fmla="*/ 565376 h 1130751"/>
              <a:gd name="T6" fmla="*/ 1130751 w 1130751"/>
              <a:gd name="T7" fmla="*/ 565376 h 1130751"/>
              <a:gd name="T8" fmla="*/ 1130751 w 1130751"/>
              <a:gd name="T9" fmla="*/ 1130751 h 1130751"/>
              <a:gd name="T10" fmla="*/ 0 w 1130751"/>
              <a:gd name="T11" fmla="*/ 1130751 h 1130751"/>
              <a:gd name="T12" fmla="*/ 0 w 1130751"/>
              <a:gd name="T13" fmla="*/ 0 h 1130751"/>
            </a:gdLst>
            <a:ahLst/>
            <a:cxnLst>
              <a:cxn ang="0">
                <a:pos x="T0" y="T1"/>
              </a:cxn>
              <a:cxn ang="0">
                <a:pos x="T2" y="T3"/>
              </a:cxn>
              <a:cxn ang="0">
                <a:pos x="T4" y="T5"/>
              </a:cxn>
              <a:cxn ang="0">
                <a:pos x="T6" y="T7"/>
              </a:cxn>
              <a:cxn ang="0">
                <a:pos x="T8" y="T9"/>
              </a:cxn>
              <a:cxn ang="0">
                <a:pos x="T10" y="T11"/>
              </a:cxn>
              <a:cxn ang="0">
                <a:pos x="T12" y="T13"/>
              </a:cxn>
            </a:cxnLst>
            <a:rect l="0" t="0" r="r" b="b"/>
            <a:pathLst>
              <a:path w="1130751" h="1130751">
                <a:moveTo>
                  <a:pt x="0" y="0"/>
                </a:moveTo>
                <a:lnTo>
                  <a:pt x="565376" y="0"/>
                </a:lnTo>
                <a:lnTo>
                  <a:pt x="565376" y="565376"/>
                </a:lnTo>
                <a:lnTo>
                  <a:pt x="1130751" y="565376"/>
                </a:lnTo>
                <a:lnTo>
                  <a:pt x="1130751" y="1130751"/>
                </a:lnTo>
                <a:lnTo>
                  <a:pt x="0" y="113075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6631" name="Group 7"/>
          <p:cNvGrpSpPr>
            <a:grpSpLocks/>
          </p:cNvGrpSpPr>
          <p:nvPr/>
        </p:nvGrpSpPr>
        <p:grpSpPr bwMode="auto">
          <a:xfrm>
            <a:off x="3938141" y="1477169"/>
            <a:ext cx="3643313" cy="3643313"/>
            <a:chOff x="0" y="0"/>
            <a:chExt cx="4143404" cy="4143404"/>
          </a:xfrm>
        </p:grpSpPr>
        <p:sp>
          <p:nvSpPr>
            <p:cNvPr id="26632" name="菱形 7"/>
            <p:cNvSpPr>
              <a:spLocks noChangeArrowheads="1"/>
            </p:cNvSpPr>
            <p:nvPr/>
          </p:nvSpPr>
          <p:spPr bwMode="auto">
            <a:xfrm>
              <a:off x="0" y="0"/>
              <a:ext cx="4143404" cy="4143404"/>
            </a:xfrm>
            <a:prstGeom prst="diamond">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5E5E"/>
                </a:solidFill>
              </a:endParaRPr>
            </a:p>
          </p:txBody>
        </p:sp>
        <p:sp>
          <p:nvSpPr>
            <p:cNvPr id="26633" name="菱形 8"/>
            <p:cNvSpPr>
              <a:spLocks noChangeArrowheads="1"/>
            </p:cNvSpPr>
            <p:nvPr/>
          </p:nvSpPr>
          <p:spPr bwMode="auto">
            <a:xfrm>
              <a:off x="797361" y="783798"/>
              <a:ext cx="2562244" cy="2562244"/>
            </a:xfrm>
            <a:prstGeom prst="diamond">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2" eaLnBrk="1" hangingPunct="1"/>
              <a:endParaRPr lang="zh-CN" altLang="en-US">
                <a:solidFill>
                  <a:srgbClr val="005E5E"/>
                </a:solidFill>
              </a:endParaRPr>
            </a:p>
          </p:txBody>
        </p:sp>
      </p:grpSp>
      <p:sp>
        <p:nvSpPr>
          <p:cNvPr id="26637" name="AutoShape 69"/>
          <p:cNvSpPr>
            <a:spLocks noChangeArrowheads="1"/>
          </p:cNvSpPr>
          <p:nvPr/>
        </p:nvSpPr>
        <p:spPr bwMode="auto">
          <a:xfrm flipV="1">
            <a:off x="7175500" y="3082925"/>
            <a:ext cx="287338" cy="431800"/>
          </a:xfrm>
          <a:prstGeom prst="chevron">
            <a:avLst>
              <a:gd name="adj" fmla="val 52514"/>
            </a:avLst>
          </a:prstGeom>
          <a:noFill/>
          <a:ln w="19050" cmpd="sng">
            <a:solidFill>
              <a:srgbClr val="F8F8F8">
                <a:alpha val="53000"/>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eaLnBrk="0" hangingPunct="0">
              <a:tabLst>
                <a:tab pos="1365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36525" algn="l"/>
              </a:tabLst>
              <a:defRPr>
                <a:solidFill>
                  <a:schemeClr val="tx1"/>
                </a:solidFill>
                <a:latin typeface="Arial" panose="020B0604020202020204" pitchFamily="34" charset="0"/>
                <a:ea typeface="宋体" panose="02010600030101010101" pitchFamily="2" charset="-122"/>
              </a:defRPr>
            </a:lvl2pPr>
            <a:lvl3pPr eaLnBrk="0" hangingPunct="0">
              <a:tabLst>
                <a:tab pos="1365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365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365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9pPr>
          </a:lstStyle>
          <a:p>
            <a:pPr marL="0" lvl="2" algn="ctr" fontAlgn="ctr">
              <a:buClr>
                <a:srgbClr val="FF0000"/>
              </a:buClr>
              <a:buSzPct val="70000"/>
            </a:pPr>
            <a:endParaRPr lang="zh-CN" altLang="en-US" sz="1600" b="1">
              <a:solidFill>
                <a:srgbClr val="F18812"/>
              </a:solidFill>
              <a:latin typeface="微软雅黑" panose="020B0503020204020204" pitchFamily="34" charset="-122"/>
              <a:ea typeface="微软雅黑" panose="020B0503020204020204" pitchFamily="34" charset="-122"/>
            </a:endParaRPr>
          </a:p>
        </p:txBody>
      </p:sp>
      <p:sp>
        <p:nvSpPr>
          <p:cNvPr id="26638" name="AutoShape 69"/>
          <p:cNvSpPr>
            <a:spLocks noChangeArrowheads="1"/>
          </p:cNvSpPr>
          <p:nvPr/>
        </p:nvSpPr>
        <p:spPr bwMode="auto">
          <a:xfrm flipH="1" flipV="1">
            <a:off x="4529138" y="3082925"/>
            <a:ext cx="287337" cy="431800"/>
          </a:xfrm>
          <a:prstGeom prst="chevron">
            <a:avLst>
              <a:gd name="adj" fmla="val 52514"/>
            </a:avLst>
          </a:prstGeom>
          <a:noFill/>
          <a:ln w="19050" cmpd="sng">
            <a:solidFill>
              <a:srgbClr val="F8F8F8">
                <a:alpha val="53000"/>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eaLnBrk="0" hangingPunct="0">
              <a:tabLst>
                <a:tab pos="1365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36525" algn="l"/>
              </a:tabLst>
              <a:defRPr>
                <a:solidFill>
                  <a:schemeClr val="tx1"/>
                </a:solidFill>
                <a:latin typeface="Arial" panose="020B0604020202020204" pitchFamily="34" charset="0"/>
                <a:ea typeface="宋体" panose="02010600030101010101" pitchFamily="2" charset="-122"/>
              </a:defRPr>
            </a:lvl2pPr>
            <a:lvl3pPr eaLnBrk="0" hangingPunct="0">
              <a:tabLst>
                <a:tab pos="1365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365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365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tabLst>
                <a:tab pos="136525" algn="l"/>
              </a:tabLst>
              <a:defRPr>
                <a:solidFill>
                  <a:schemeClr val="tx1"/>
                </a:solidFill>
                <a:latin typeface="Arial" panose="020B0604020202020204" pitchFamily="34" charset="0"/>
                <a:ea typeface="宋体" panose="02010600030101010101" pitchFamily="2" charset="-122"/>
              </a:defRPr>
            </a:lvl9pPr>
          </a:lstStyle>
          <a:p>
            <a:pPr marL="0" lvl="2" algn="ctr" fontAlgn="ctr">
              <a:buClr>
                <a:srgbClr val="FF0000"/>
              </a:buClr>
              <a:buSzPct val="70000"/>
            </a:pPr>
            <a:endParaRPr lang="zh-CN" altLang="en-US" sz="1600" b="1">
              <a:solidFill>
                <a:srgbClr val="F1881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21717" y="904174"/>
            <a:ext cx="3052785" cy="3785652"/>
          </a:xfrm>
          <a:prstGeom prst="rect">
            <a:avLst/>
          </a:prstGeom>
          <a:noFill/>
        </p:spPr>
        <p:txBody>
          <a:bodyPr wrap="square" rtlCol="0">
            <a:spAutoFit/>
          </a:bodyPr>
          <a:lstStyle/>
          <a:p>
            <a:r>
              <a:rPr lang="zh-CN" altLang="zh-CN" sz="2400" dirty="0">
                <a:solidFill>
                  <a:schemeClr val="accent6"/>
                </a:solidFill>
                <a:latin typeface="+mn-ea"/>
                <a:ea typeface="+mn-ea"/>
              </a:rPr>
              <a:t>暗原色先验理论的失效一般发生在场景中景物强度接近大气光强的区域，包括灰白场景、天空、反光水面等大面积高亮的区域。这类区域中真实的透射率值较高，且在无雾与有雾天气下视觉效果基本一致</a:t>
            </a:r>
            <a:r>
              <a:rPr lang="zh-CN" altLang="zh-CN" sz="2400" dirty="0" smtClean="0">
                <a:solidFill>
                  <a:schemeClr val="accent6"/>
                </a:solidFill>
                <a:latin typeface="+mn-ea"/>
                <a:ea typeface="+mn-ea"/>
              </a:rPr>
              <a:t>。</a:t>
            </a:r>
            <a:endParaRPr lang="zh-CN" altLang="en-US" sz="2400" dirty="0">
              <a:solidFill>
                <a:schemeClr val="accent6"/>
              </a:solidFill>
              <a:latin typeface="+mn-ea"/>
              <a:ea typeface="+mn-ea"/>
            </a:endParaRPr>
          </a:p>
        </p:txBody>
      </p:sp>
      <p:sp>
        <p:nvSpPr>
          <p:cNvPr id="4" name="TextBox 3"/>
          <p:cNvSpPr txBox="1"/>
          <p:nvPr/>
        </p:nvSpPr>
        <p:spPr>
          <a:xfrm>
            <a:off x="8546654" y="919563"/>
            <a:ext cx="2736304" cy="4431983"/>
          </a:xfrm>
          <a:prstGeom prst="rect">
            <a:avLst/>
          </a:prstGeom>
          <a:noFill/>
        </p:spPr>
        <p:txBody>
          <a:bodyPr wrap="square" rtlCol="0">
            <a:spAutoFit/>
          </a:bodyPr>
          <a:lstStyle/>
          <a:p>
            <a:r>
              <a:rPr lang="zh-CN" altLang="zh-CN" sz="2400" dirty="0">
                <a:solidFill>
                  <a:schemeClr val="bg1">
                    <a:lumMod val="50000"/>
                  </a:schemeClr>
                </a:solidFill>
                <a:latin typeface="+mn-ea"/>
                <a:ea typeface="+mn-ea"/>
              </a:rPr>
              <a:t>而在暗</a:t>
            </a:r>
            <a:r>
              <a:rPr lang="zh-CN" altLang="zh-CN" sz="2400" dirty="0" smtClean="0">
                <a:solidFill>
                  <a:schemeClr val="bg1">
                    <a:lumMod val="50000"/>
                  </a:schemeClr>
                </a:solidFill>
                <a:latin typeface="+mn-ea"/>
                <a:ea typeface="+mn-ea"/>
              </a:rPr>
              <a:t>原色</a:t>
            </a:r>
            <a:r>
              <a:rPr lang="zh-CN" altLang="en-US" sz="2400" dirty="0" smtClean="0">
                <a:solidFill>
                  <a:schemeClr val="bg1">
                    <a:lumMod val="50000"/>
                  </a:schemeClr>
                </a:solidFill>
                <a:latin typeface="+mn-ea"/>
                <a:ea typeface="+mn-ea"/>
              </a:rPr>
              <a:t>原理</a:t>
            </a:r>
            <a:r>
              <a:rPr lang="zh-CN" altLang="zh-CN" sz="2400" dirty="0" smtClean="0">
                <a:solidFill>
                  <a:schemeClr val="bg1">
                    <a:lumMod val="50000"/>
                  </a:schemeClr>
                </a:solidFill>
                <a:latin typeface="+mn-ea"/>
                <a:ea typeface="+mn-ea"/>
              </a:rPr>
              <a:t>中</a:t>
            </a:r>
            <a:r>
              <a:rPr lang="zh-CN" altLang="zh-CN" sz="2400" dirty="0">
                <a:solidFill>
                  <a:schemeClr val="bg1">
                    <a:lumMod val="50000"/>
                  </a:schemeClr>
                </a:solidFill>
                <a:latin typeface="+mn-ea"/>
                <a:ea typeface="+mn-ea"/>
              </a:rPr>
              <a:t>，由于这类区域基本不存在像素值很低的点，因此其暗原色图的灰度值很高。</a:t>
            </a:r>
            <a:r>
              <a:rPr lang="zh-CN" altLang="zh-CN" sz="2400" dirty="0" smtClean="0">
                <a:solidFill>
                  <a:schemeClr val="bg1">
                    <a:lumMod val="50000"/>
                  </a:schemeClr>
                </a:solidFill>
                <a:latin typeface="+mn-ea"/>
                <a:ea typeface="+mn-ea"/>
              </a:rPr>
              <a:t>再</a:t>
            </a:r>
            <a:r>
              <a:rPr lang="zh-CN" altLang="en-US" sz="2400" dirty="0" smtClean="0">
                <a:solidFill>
                  <a:schemeClr val="bg1">
                    <a:lumMod val="50000"/>
                  </a:schemeClr>
                </a:solidFill>
                <a:latin typeface="+mn-ea"/>
                <a:ea typeface="+mn-ea"/>
              </a:rPr>
              <a:t>利用</a:t>
            </a:r>
            <a:r>
              <a:rPr lang="zh-CN" altLang="zh-CN" sz="2400" dirty="0" smtClean="0">
                <a:solidFill>
                  <a:schemeClr val="bg1">
                    <a:lumMod val="50000"/>
                  </a:schemeClr>
                </a:solidFill>
                <a:latin typeface="+mn-ea"/>
                <a:ea typeface="+mn-ea"/>
              </a:rPr>
              <a:t>透射率公式</a:t>
            </a:r>
            <a:r>
              <a:rPr lang="zh-CN" altLang="en-US" sz="2400" dirty="0" smtClean="0">
                <a:solidFill>
                  <a:schemeClr val="bg1">
                    <a:lumMod val="50000"/>
                  </a:schemeClr>
                </a:solidFill>
                <a:latin typeface="+mn-ea"/>
                <a:ea typeface="+mn-ea"/>
              </a:rPr>
              <a:t>来估计</a:t>
            </a:r>
            <a:r>
              <a:rPr lang="zh-CN" altLang="zh-CN" sz="2400" dirty="0" smtClean="0">
                <a:solidFill>
                  <a:schemeClr val="bg1">
                    <a:lumMod val="50000"/>
                  </a:schemeClr>
                </a:solidFill>
                <a:latin typeface="+mn-ea"/>
                <a:ea typeface="+mn-ea"/>
              </a:rPr>
              <a:t>，</a:t>
            </a:r>
            <a:r>
              <a:rPr lang="zh-CN" altLang="en-US" sz="2400" dirty="0" smtClean="0">
                <a:solidFill>
                  <a:schemeClr val="bg1">
                    <a:lumMod val="50000"/>
                  </a:schemeClr>
                </a:solidFill>
                <a:latin typeface="+mn-ea"/>
                <a:ea typeface="+mn-ea"/>
              </a:rPr>
              <a:t>最终导致</a:t>
            </a:r>
            <a:r>
              <a:rPr lang="zh-CN" altLang="zh-CN" sz="2400" dirty="0" smtClean="0">
                <a:solidFill>
                  <a:schemeClr val="bg1">
                    <a:lumMod val="50000"/>
                  </a:schemeClr>
                </a:solidFill>
                <a:latin typeface="+mn-ea"/>
                <a:ea typeface="+mn-ea"/>
              </a:rPr>
              <a:t>这</a:t>
            </a:r>
            <a:r>
              <a:rPr lang="zh-CN" altLang="zh-CN" sz="2400" dirty="0">
                <a:solidFill>
                  <a:schemeClr val="bg1">
                    <a:lumMod val="50000"/>
                  </a:schemeClr>
                </a:solidFill>
                <a:latin typeface="+mn-ea"/>
                <a:ea typeface="+mn-ea"/>
              </a:rPr>
              <a:t>类区域估计出</a:t>
            </a:r>
            <a:r>
              <a:rPr lang="zh-CN" altLang="zh-CN" sz="2400" dirty="0" smtClean="0">
                <a:solidFill>
                  <a:schemeClr val="bg1">
                    <a:lumMod val="50000"/>
                  </a:schemeClr>
                </a:solidFill>
                <a:latin typeface="+mn-ea"/>
                <a:ea typeface="+mn-ea"/>
              </a:rPr>
              <a:t>的透射率</a:t>
            </a:r>
            <a:r>
              <a:rPr lang="zh-CN" altLang="zh-CN" sz="2400" dirty="0">
                <a:solidFill>
                  <a:schemeClr val="bg1">
                    <a:lumMod val="50000"/>
                  </a:schemeClr>
                </a:solidFill>
                <a:latin typeface="+mn-ea"/>
                <a:ea typeface="+mn-ea"/>
              </a:rPr>
              <a:t>很小，这与该区域的真实透射率存在很大差异</a:t>
            </a:r>
            <a:r>
              <a:rPr lang="zh-CN" altLang="zh-CN" sz="2400" dirty="0">
                <a:solidFill>
                  <a:schemeClr val="bg1">
                    <a:lumMod val="50000"/>
                  </a:schemeClr>
                </a:solidFill>
                <a:latin typeface="Cambria"/>
              </a:rPr>
              <a:t>。</a:t>
            </a:r>
            <a:endParaRPr lang="zh-CN" altLang="en-US" sz="2400" dirty="0">
              <a:solidFill>
                <a:schemeClr val="bg1">
                  <a:lumMod val="50000"/>
                </a:schemeClr>
              </a:solidFill>
              <a:latin typeface="Cambria"/>
            </a:endParaRPr>
          </a:p>
          <a:p>
            <a:endParaRPr lang="zh-CN" altLang="en-US" dirty="0">
              <a:solidFill>
                <a:schemeClr val="bg1">
                  <a:lumMod val="50000"/>
                </a:schemeClr>
              </a:solidFill>
            </a:endParaRPr>
          </a:p>
        </p:txBody>
      </p:sp>
    </p:spTree>
    <p:extLst>
      <p:ext uri="{BB962C8B-B14F-4D97-AF65-F5344CB8AC3E}">
        <p14:creationId xmlns:p14="http://schemas.microsoft.com/office/powerpoint/2010/main" val="4061103544"/>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1+#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26628"/>
                                        </p:tgtEl>
                                        <p:attrNameLst>
                                          <p:attrName>style.visibility</p:attrName>
                                        </p:attrNameLst>
                                      </p:cBhvr>
                                      <p:to>
                                        <p:strVal val="visible"/>
                                      </p:to>
                                    </p:set>
                                    <p:animEffect transition="in" filter="wipe(right)">
                                      <p:cBhvr>
                                        <p:cTn id="11" dur="500"/>
                                        <p:tgtEl>
                                          <p:spTgt spid="2662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6626"/>
                                        </p:tgtEl>
                                        <p:attrNameLst>
                                          <p:attrName>style.visibility</p:attrName>
                                        </p:attrNameLst>
                                      </p:cBhvr>
                                      <p:to>
                                        <p:strVal val="visible"/>
                                      </p:to>
                                    </p:set>
                                    <p:anim calcmode="lin" valueType="num">
                                      <p:cBhvr>
                                        <p:cTn id="15" dur="400" fill="hold"/>
                                        <p:tgtEl>
                                          <p:spTgt spid="2662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6626"/>
                                        </p:tgtEl>
                                        <p:attrNameLst>
                                          <p:attrName>ppt_y</p:attrName>
                                        </p:attrNameLst>
                                      </p:cBhvr>
                                      <p:tavLst>
                                        <p:tav tm="0">
                                          <p:val>
                                            <p:strVal val="#ppt_y"/>
                                          </p:val>
                                        </p:tav>
                                        <p:tav tm="100000">
                                          <p:val>
                                            <p:strVal val="#ppt_y"/>
                                          </p:val>
                                        </p:tav>
                                      </p:tavLst>
                                    </p:anim>
                                    <p:anim calcmode="lin" valueType="num">
                                      <p:cBhvr>
                                        <p:cTn id="17" dur="400" fill="hold"/>
                                        <p:tgtEl>
                                          <p:spTgt spid="2662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66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6626"/>
                                        </p:tgtEl>
                                      </p:cBhvr>
                                    </p:animEffect>
                                  </p:childTnLst>
                                </p:cTn>
                              </p:par>
                            </p:childTnLst>
                          </p:cTn>
                        </p:par>
                        <p:par>
                          <p:cTn id="20" fill="hold" nodeType="afterGroup">
                            <p:stCondLst>
                              <p:cond delay="1560"/>
                            </p:stCondLst>
                            <p:childTnLst>
                              <p:par>
                                <p:cTn id="21" presetID="16" presetClass="entr" presetSubtype="37" fill="hold" nodeType="afterEffect">
                                  <p:stCondLst>
                                    <p:cond delay="0"/>
                                  </p:stCondLst>
                                  <p:childTnLst>
                                    <p:set>
                                      <p:cBhvr>
                                        <p:cTn id="22" dur="1" fill="hold">
                                          <p:stCondLst>
                                            <p:cond delay="0"/>
                                          </p:stCondLst>
                                        </p:cTn>
                                        <p:tgtEl>
                                          <p:spTgt spid="26631"/>
                                        </p:tgtEl>
                                        <p:attrNameLst>
                                          <p:attrName>style.visibility</p:attrName>
                                        </p:attrNameLst>
                                      </p:cBhvr>
                                      <p:to>
                                        <p:strVal val="visible"/>
                                      </p:to>
                                    </p:set>
                                    <p:animEffect transition="in" filter="barn(outVertical)">
                                      <p:cBhvr>
                                        <p:cTn id="23" dur="500"/>
                                        <p:tgtEl>
                                          <p:spTgt spid="26631"/>
                                        </p:tgtEl>
                                      </p:cBhvr>
                                    </p:animEffect>
                                  </p:childTnLst>
                                </p:cTn>
                              </p:par>
                            </p:childTnLst>
                          </p:cTn>
                        </p:par>
                        <p:par>
                          <p:cTn id="24" fill="hold">
                            <p:stCondLst>
                              <p:cond delay="2060"/>
                            </p:stCondLst>
                            <p:childTnLst>
                              <p:par>
                                <p:cTn id="25" presetID="2" presetClass="entr" presetSubtype="2" fill="hold" grpId="0" nodeType="afterEffect">
                                  <p:stCondLst>
                                    <p:cond delay="0"/>
                                  </p:stCondLst>
                                  <p:childTnLst>
                                    <p:set>
                                      <p:cBhvr>
                                        <p:cTn id="26" dur="1" fill="hold">
                                          <p:stCondLst>
                                            <p:cond delay="0"/>
                                          </p:stCondLst>
                                        </p:cTn>
                                        <p:tgtEl>
                                          <p:spTgt spid="26638"/>
                                        </p:tgtEl>
                                        <p:attrNameLst>
                                          <p:attrName>style.visibility</p:attrName>
                                        </p:attrNameLst>
                                      </p:cBhvr>
                                      <p:to>
                                        <p:strVal val="visible"/>
                                      </p:to>
                                    </p:set>
                                    <p:anim calcmode="lin" valueType="num">
                                      <p:cBhvr additive="base">
                                        <p:cTn id="27" dur="500" fill="hold"/>
                                        <p:tgtEl>
                                          <p:spTgt spid="26638"/>
                                        </p:tgtEl>
                                        <p:attrNameLst>
                                          <p:attrName>ppt_x</p:attrName>
                                        </p:attrNameLst>
                                      </p:cBhvr>
                                      <p:tavLst>
                                        <p:tav tm="0">
                                          <p:val>
                                            <p:strVal val="1+#ppt_w/2"/>
                                          </p:val>
                                        </p:tav>
                                        <p:tav tm="100000">
                                          <p:val>
                                            <p:strVal val="#ppt_x"/>
                                          </p:val>
                                        </p:tav>
                                      </p:tavLst>
                                    </p:anim>
                                    <p:anim calcmode="lin" valueType="num">
                                      <p:cBhvr additive="base">
                                        <p:cTn id="28" dur="500" fill="hold"/>
                                        <p:tgtEl>
                                          <p:spTgt spid="26638"/>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60"/>
                            </p:stCondLst>
                            <p:childTnLst>
                              <p:par>
                                <p:cTn id="30" presetID="22" presetClass="entr" presetSubtype="2" fill="hold" grpId="0" nodeType="afterEffect">
                                  <p:stCondLst>
                                    <p:cond delay="0"/>
                                  </p:stCondLst>
                                  <p:childTnLst>
                                    <p:set>
                                      <p:cBhvr>
                                        <p:cTn id="31" dur="1" fill="hold">
                                          <p:stCondLst>
                                            <p:cond delay="0"/>
                                          </p:stCondLst>
                                        </p:cTn>
                                        <p:tgtEl>
                                          <p:spTgt spid="26629"/>
                                        </p:tgtEl>
                                        <p:attrNameLst>
                                          <p:attrName>style.visibility</p:attrName>
                                        </p:attrNameLst>
                                      </p:cBhvr>
                                      <p:to>
                                        <p:strVal val="visible"/>
                                      </p:to>
                                    </p:set>
                                    <p:animEffect transition="in" filter="wipe(right)">
                                      <p:cBhvr>
                                        <p:cTn id="32" dur="500"/>
                                        <p:tgtEl>
                                          <p:spTgt spid="2662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right)">
                                      <p:cBhvr>
                                        <p:cTn id="35" dur="500"/>
                                        <p:tgtEl>
                                          <p:spTgt spid="2"/>
                                        </p:tgtEl>
                                      </p:cBhvr>
                                    </p:animEffect>
                                  </p:childTnLst>
                                </p:cTn>
                              </p:par>
                            </p:childTnLst>
                          </p:cTn>
                        </p:par>
                        <p:par>
                          <p:cTn id="36" fill="hold">
                            <p:stCondLst>
                              <p:cond delay="3060"/>
                            </p:stCondLst>
                            <p:childTnLst>
                              <p:par>
                                <p:cTn id="37" presetID="2" presetClass="entr" presetSubtype="8" fill="hold" grpId="0" nodeType="afterEffect">
                                  <p:stCondLst>
                                    <p:cond delay="0"/>
                                  </p:stCondLst>
                                  <p:childTnLst>
                                    <p:set>
                                      <p:cBhvr>
                                        <p:cTn id="38" dur="1" fill="hold">
                                          <p:stCondLst>
                                            <p:cond delay="0"/>
                                          </p:stCondLst>
                                        </p:cTn>
                                        <p:tgtEl>
                                          <p:spTgt spid="26637"/>
                                        </p:tgtEl>
                                        <p:attrNameLst>
                                          <p:attrName>style.visibility</p:attrName>
                                        </p:attrNameLst>
                                      </p:cBhvr>
                                      <p:to>
                                        <p:strVal val="visible"/>
                                      </p:to>
                                    </p:set>
                                    <p:anim calcmode="lin" valueType="num">
                                      <p:cBhvr additive="base">
                                        <p:cTn id="39" dur="500" fill="hold"/>
                                        <p:tgtEl>
                                          <p:spTgt spid="26637"/>
                                        </p:tgtEl>
                                        <p:attrNameLst>
                                          <p:attrName>ppt_x</p:attrName>
                                        </p:attrNameLst>
                                      </p:cBhvr>
                                      <p:tavLst>
                                        <p:tav tm="0">
                                          <p:val>
                                            <p:strVal val="0-#ppt_w/2"/>
                                          </p:val>
                                        </p:tav>
                                        <p:tav tm="100000">
                                          <p:val>
                                            <p:strVal val="#ppt_x"/>
                                          </p:val>
                                        </p:tav>
                                      </p:tavLst>
                                    </p:anim>
                                    <p:anim calcmode="lin" valueType="num">
                                      <p:cBhvr additive="base">
                                        <p:cTn id="40" dur="500" fill="hold"/>
                                        <p:tgtEl>
                                          <p:spTgt spid="26637"/>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3560"/>
                            </p:stCondLst>
                            <p:childTnLst>
                              <p:par>
                                <p:cTn id="42" presetID="22" presetClass="entr" presetSubtype="8" fill="hold" grpId="0" nodeType="afterEffect">
                                  <p:stCondLst>
                                    <p:cond delay="0"/>
                                  </p:stCondLst>
                                  <p:childTnLst>
                                    <p:set>
                                      <p:cBhvr>
                                        <p:cTn id="43" dur="1" fill="hold">
                                          <p:stCondLst>
                                            <p:cond delay="0"/>
                                          </p:stCondLst>
                                        </p:cTn>
                                        <p:tgtEl>
                                          <p:spTgt spid="26630"/>
                                        </p:tgtEl>
                                        <p:attrNameLst>
                                          <p:attrName>style.visibility</p:attrName>
                                        </p:attrNameLst>
                                      </p:cBhvr>
                                      <p:to>
                                        <p:strVal val="visible"/>
                                      </p:to>
                                    </p:set>
                                    <p:animEffect transition="in" filter="wipe(left)">
                                      <p:cBhvr>
                                        <p:cTn id="44" dur="500"/>
                                        <p:tgtEl>
                                          <p:spTgt spid="2663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27" grpId="0" animBg="1"/>
      <p:bldP spid="26629" grpId="0" animBg="1"/>
      <p:bldP spid="26630" grpId="0" animBg="1"/>
      <p:bldP spid="26637" grpId="0" animBg="1" autoUpdateAnimBg="0"/>
      <p:bldP spid="26638" grpId="0" animBg="1" autoUpdateAnimBg="0"/>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436698" y="1789979"/>
            <a:ext cx="63340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五</a:t>
            </a:r>
            <a:r>
              <a:rPr lang="zh-CN" altLang="en-US" sz="3200" b="1" dirty="0" smtClean="0">
                <a:solidFill>
                  <a:srgbClr val="F8F8F8"/>
                </a:solidFill>
                <a:latin typeface="微软雅黑" panose="020B0503020204020204" pitchFamily="34" charset="-122"/>
                <a:ea typeface="微软雅黑" panose="020B0503020204020204" pitchFamily="34" charset="-122"/>
              </a:rPr>
              <a:t>、</a:t>
            </a:r>
            <a:r>
              <a:rPr lang="zh-CN" altLang="en-US" sz="3200" b="1" dirty="0">
                <a:solidFill>
                  <a:srgbClr val="F8F8F8"/>
                </a:solidFill>
                <a:latin typeface="微软雅黑" panose="020B0503020204020204" pitchFamily="34" charset="-122"/>
                <a:ea typeface="微软雅黑" panose="020B0503020204020204" pitchFamily="34" charset="-122"/>
              </a:rPr>
              <a:t>参数的各种估计方法</a:t>
            </a:r>
          </a:p>
          <a:p>
            <a:pPr eaLnBrk="1" hangingPunct="1"/>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21510" name="直接连接符 10"/>
          <p:cNvCxnSpPr>
            <a:cxnSpLocks noChangeShapeType="1"/>
          </p:cNvCxnSpPr>
          <p:nvPr/>
        </p:nvCxnSpPr>
        <p:spPr bwMode="auto">
          <a:xfrm flipH="1">
            <a:off x="3576638" y="2564904"/>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750020"/>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539293006"/>
      </p:ext>
    </p:extLst>
  </p:cSld>
  <p:clrMapOvr>
    <a:masterClrMapping/>
  </p:clrMapOvr>
  <p:transition spd="slow" advTm="2152">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21507"/>
                                        </p:tgtEl>
                                        <p:attrNameLst>
                                          <p:attrName>style.visibility</p:attrName>
                                        </p:attrNameLst>
                                      </p:cBhvr>
                                      <p:to>
                                        <p:strVal val="visible"/>
                                      </p:to>
                                    </p:set>
                                    <p:animEffect transition="in" filter="barn(outHorizontal)">
                                      <p:cBhvr>
                                        <p:cTn id="18" dur="1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透射率的估计</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 name="TextBox 3"/>
              <p:cNvSpPr txBox="1"/>
              <p:nvPr/>
            </p:nvSpPr>
            <p:spPr>
              <a:xfrm>
                <a:off x="409749" y="735767"/>
                <a:ext cx="10873208" cy="5517921"/>
              </a:xfrm>
              <a:prstGeom prst="rect">
                <a:avLst/>
              </a:prstGeom>
              <a:noFill/>
            </p:spPr>
            <p:txBody>
              <a:bodyPr wrap="square" rtlCol="0">
                <a:spAutoFit/>
              </a:bodyPr>
              <a:lstStyle/>
              <a:p>
                <a:r>
                  <a:rPr lang="zh-CN" altLang="en-US" sz="2400" dirty="0">
                    <a:solidFill>
                      <a:srgbClr val="FF0000"/>
                    </a:solidFill>
                    <a:latin typeface="Cambria"/>
                    <a:ea typeface="+mn-ea"/>
                  </a:rPr>
                  <a:t>第一</a:t>
                </a:r>
                <a:r>
                  <a:rPr lang="zh-CN" altLang="en-US" sz="2400" dirty="0" smtClean="0">
                    <a:solidFill>
                      <a:srgbClr val="FF0000"/>
                    </a:solidFill>
                    <a:latin typeface="Cambria"/>
                    <a:ea typeface="+mn-ea"/>
                  </a:rPr>
                  <a:t>种：</a:t>
                </a:r>
                <a:r>
                  <a:rPr lang="zh-CN" altLang="zh-CN" sz="2400" dirty="0" smtClean="0">
                    <a:solidFill>
                      <a:schemeClr val="accent2">
                        <a:lumMod val="50000"/>
                      </a:schemeClr>
                    </a:solidFill>
                    <a:latin typeface="+mn-ea"/>
                    <a:ea typeface="+mn-ea"/>
                  </a:rPr>
                  <a:t>假设</a:t>
                </a:r>
                <a:r>
                  <a:rPr lang="zh-CN" altLang="zh-CN" sz="2400" dirty="0">
                    <a:solidFill>
                      <a:schemeClr val="accent2">
                        <a:lumMod val="50000"/>
                      </a:schemeClr>
                    </a:solidFill>
                    <a:latin typeface="+mn-ea"/>
                    <a:ea typeface="+mn-ea"/>
                  </a:rPr>
                  <a:t>大气光值</a:t>
                </a:r>
                <a:r>
                  <a:rPr lang="en-US" altLang="zh-CN" sz="2400" dirty="0">
                    <a:solidFill>
                      <a:schemeClr val="accent2">
                        <a:lumMod val="50000"/>
                      </a:schemeClr>
                    </a:solidFill>
                    <a:latin typeface="+mn-ea"/>
                    <a:ea typeface="+mn-ea"/>
                  </a:rPr>
                  <a:t> A</a:t>
                </a:r>
                <a:r>
                  <a:rPr lang="zh-CN" altLang="zh-CN" sz="2400" dirty="0">
                    <a:solidFill>
                      <a:schemeClr val="accent2">
                        <a:lumMod val="50000"/>
                      </a:schemeClr>
                    </a:solidFill>
                    <a:latin typeface="+mn-ea"/>
                    <a:ea typeface="+mn-ea"/>
                  </a:rPr>
                  <a:t>已知，首先由公式</a:t>
                </a:r>
                <a14:m>
                  <m:oMath xmlns:m="http://schemas.openxmlformats.org/officeDocument/2006/math">
                    <m:r>
                      <m:rPr>
                        <m:sty m:val="p"/>
                      </m:rPr>
                      <a:rPr lang="en-US" altLang="zh-CN" sz="2400">
                        <a:solidFill>
                          <a:schemeClr val="accent2">
                            <a:lumMod val="50000"/>
                          </a:schemeClr>
                        </a:solidFill>
                        <a:latin typeface="Cambria Math" panose="02040503050406030204" pitchFamily="18" charset="0"/>
                        <a:ea typeface="+mn-ea"/>
                      </a:rPr>
                      <m:t>I</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J</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m:rPr>
                        <m:sty m:val="p"/>
                      </m:rPr>
                      <a:rPr lang="en-US" altLang="zh-CN" sz="2400">
                        <a:solidFill>
                          <a:schemeClr val="accent2">
                            <a:lumMod val="50000"/>
                          </a:schemeClr>
                        </a:solidFill>
                        <a:latin typeface="Cambria Math" panose="02040503050406030204" pitchFamily="18" charset="0"/>
                        <a:ea typeface="+mn-ea"/>
                      </a:rPr>
                      <m:t>t</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A</m:t>
                    </m:r>
                    <m:r>
                      <a:rPr lang="en-US" altLang="zh-CN" sz="2400">
                        <a:solidFill>
                          <a:schemeClr val="accent2">
                            <a:lumMod val="50000"/>
                          </a:schemeClr>
                        </a:solidFill>
                        <a:latin typeface="Cambria Math" panose="02040503050406030204" pitchFamily="18" charset="0"/>
                        <a:ea typeface="+mn-ea"/>
                      </a:rPr>
                      <m:t>(1−</m:t>
                    </m:r>
                    <m:r>
                      <m:rPr>
                        <m:sty m:val="p"/>
                      </m:rPr>
                      <a:rPr lang="en-US" altLang="zh-CN" sz="2400">
                        <a:solidFill>
                          <a:schemeClr val="accent2">
                            <a:lumMod val="50000"/>
                          </a:schemeClr>
                        </a:solidFill>
                        <a:latin typeface="Cambria Math" panose="02040503050406030204" pitchFamily="18" charset="0"/>
                        <a:ea typeface="+mn-ea"/>
                      </a:rPr>
                      <m:t>t</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x</m:t>
                    </m:r>
                    <m:r>
                      <a:rPr lang="en-US" altLang="zh-CN" sz="2400">
                        <a:solidFill>
                          <a:schemeClr val="accent2">
                            <a:lumMod val="50000"/>
                          </a:schemeClr>
                        </a:solidFill>
                        <a:latin typeface="Cambria Math" panose="02040503050406030204" pitchFamily="18" charset="0"/>
                        <a:ea typeface="+mn-ea"/>
                      </a:rPr>
                      <m:t>))</m:t>
                    </m:r>
                  </m:oMath>
                </a14:m>
                <a:r>
                  <a:rPr lang="en-US" altLang="zh-CN" sz="2400" dirty="0">
                    <a:solidFill>
                      <a:schemeClr val="accent2">
                        <a:lumMod val="50000"/>
                      </a:schemeClr>
                    </a:solidFill>
                    <a:latin typeface="+mn-ea"/>
                    <a:ea typeface="+mn-ea"/>
                  </a:rPr>
                  <a:t> </a:t>
                </a:r>
                <a:r>
                  <a:rPr lang="zh-CN" altLang="zh-CN" sz="2400" dirty="0" smtClean="0">
                    <a:solidFill>
                      <a:schemeClr val="accent2">
                        <a:lumMod val="50000"/>
                      </a:schemeClr>
                    </a:solidFill>
                    <a:latin typeface="+mn-ea"/>
                    <a:ea typeface="+mn-ea"/>
                  </a:rPr>
                  <a:t>使用</a:t>
                </a:r>
                <a:r>
                  <a:rPr lang="en-US" altLang="zh-CN" sz="2400" dirty="0" smtClean="0">
                    <a:solidFill>
                      <a:schemeClr val="accent2">
                        <a:lumMod val="50000"/>
                      </a:schemeClr>
                    </a:solidFill>
                    <a:latin typeface="+mn-ea"/>
                    <a:ea typeface="+mn-ea"/>
                  </a:rPr>
                  <a:t> A</a:t>
                </a:r>
                <a:r>
                  <a:rPr lang="zh-CN" altLang="zh-CN" sz="2400" dirty="0" smtClean="0">
                    <a:solidFill>
                      <a:schemeClr val="accent2">
                        <a:lumMod val="50000"/>
                      </a:schemeClr>
                    </a:solidFill>
                    <a:latin typeface="+mn-ea"/>
                    <a:ea typeface="+mn-ea"/>
                  </a:rPr>
                  <a:t>进行</a:t>
                </a:r>
                <a:r>
                  <a:rPr lang="zh-CN" altLang="zh-CN" sz="2400" dirty="0">
                    <a:solidFill>
                      <a:schemeClr val="accent2">
                        <a:lumMod val="50000"/>
                      </a:schemeClr>
                    </a:solidFill>
                    <a:latin typeface="+mn-ea"/>
                    <a:ea typeface="+mn-ea"/>
                  </a:rPr>
                  <a:t>归一化处理得公式</a:t>
                </a:r>
                <a:endParaRPr lang="en-US" altLang="zh-CN" sz="2400" dirty="0">
                  <a:solidFill>
                    <a:schemeClr val="accent2">
                      <a:lumMod val="50000"/>
                    </a:schemeClr>
                  </a:solidFill>
                  <a:latin typeface="+mn-ea"/>
                  <a:ea typeface="+mn-ea"/>
                </a:endParaRPr>
              </a:p>
              <a:p>
                <a:pPr/>
                <a14:m>
                  <m:oMathPara xmlns:m="http://schemas.openxmlformats.org/officeDocument/2006/math">
                    <m:oMathParaPr>
                      <m:jc m:val="centerGroup"/>
                    </m:oMathParaPr>
                    <m:oMath xmlns:m="http://schemas.openxmlformats.org/officeDocument/2006/math">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I</m:t>
                              </m:r>
                            </m:e>
                            <m:sup>
                              <m:r>
                                <m:rPr>
                                  <m:sty m:val="p"/>
                                </m:rPr>
                                <a:rPr lang="en-US" altLang="zh-CN" sz="2400">
                                  <a:solidFill>
                                    <a:schemeClr val="accent2">
                                      <a:lumMod val="50000"/>
                                    </a:schemeClr>
                                  </a:solidFill>
                                  <a:latin typeface="Cambria Math" panose="02040503050406030204" pitchFamily="18" charset="0"/>
                                  <a:ea typeface="+mn-ea"/>
                                </a:rPr>
                                <m:t>C</m:t>
                              </m:r>
                            </m:sup>
                          </m:sSup>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r>
                        <a:rPr lang="en-US" altLang="zh-CN" sz="2400">
                          <a:solidFill>
                            <a:schemeClr val="accent2">
                              <a:lumMod val="50000"/>
                            </a:schemeClr>
                          </a:solidFill>
                          <a:latin typeface="Cambria Math" panose="02040503050406030204" pitchFamily="18" charset="0"/>
                          <a:ea typeface="+mn-ea"/>
                        </a:rPr>
                        <m:t>=</m:t>
                      </m:r>
                      <m:r>
                        <a:rPr lang="en-US" altLang="zh-CN" sz="2400">
                          <a:solidFill>
                            <a:schemeClr val="accent2">
                              <a:lumMod val="50000"/>
                            </a:schemeClr>
                          </a:solidFill>
                          <a:latin typeface="Cambria Math" panose="02040503050406030204" pitchFamily="18" charset="0"/>
                          <a:ea typeface="+mn-ea"/>
                        </a:rPr>
                        <m:t>𝑡</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J</m:t>
                              </m:r>
                            </m:e>
                            <m:sup>
                              <m:r>
                                <m:rPr>
                                  <m:sty m:val="p"/>
                                </m:rPr>
                                <a:rPr lang="en-US" altLang="zh-CN" sz="2400">
                                  <a:solidFill>
                                    <a:schemeClr val="accent2">
                                      <a:lumMod val="50000"/>
                                    </a:schemeClr>
                                  </a:solidFill>
                                  <a:latin typeface="Cambria Math" panose="02040503050406030204" pitchFamily="18" charset="0"/>
                                  <a:ea typeface="+mn-ea"/>
                                </a:rPr>
                                <m:t>C</m:t>
                              </m:r>
                            </m:sup>
                          </m:sSup>
                          <m:d>
                            <m:dPr>
                              <m:begChr m:val="（"/>
                              <m:endChr m:val="）"/>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x</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r>
                        <a:rPr lang="en-US" altLang="zh-CN" sz="2400">
                          <a:solidFill>
                            <a:schemeClr val="accent2">
                              <a:lumMod val="50000"/>
                            </a:schemeClr>
                          </a:solidFill>
                          <a:latin typeface="Cambria Math" panose="02040503050406030204" pitchFamily="18" charset="0"/>
                          <a:ea typeface="+mn-ea"/>
                        </a:rPr>
                        <m:t>+</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1−</m:t>
                          </m:r>
                          <m:r>
                            <a:rPr lang="en-US" altLang="zh-CN" sz="2400">
                              <a:solidFill>
                                <a:schemeClr val="accent2">
                                  <a:lumMod val="50000"/>
                                </a:schemeClr>
                              </a:solidFill>
                              <a:latin typeface="Cambria Math" panose="02040503050406030204" pitchFamily="18" charset="0"/>
                              <a:ea typeface="+mn-ea"/>
                            </a:rPr>
                            <m:t>𝑡</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e>
                      </m:d>
                    </m:oMath>
                  </m:oMathPara>
                </a14:m>
                <a:endParaRPr lang="zh-CN" altLang="zh-CN" sz="2400" dirty="0">
                  <a:solidFill>
                    <a:schemeClr val="accent2">
                      <a:lumMod val="50000"/>
                    </a:schemeClr>
                  </a:solidFill>
                  <a:latin typeface="+mn-ea"/>
                  <a:ea typeface="+mn-ea"/>
                </a:endParaRPr>
              </a:p>
              <a:p>
                <a:r>
                  <a:rPr lang="zh-CN" altLang="zh-CN" sz="2400" dirty="0">
                    <a:solidFill>
                      <a:schemeClr val="accent2">
                        <a:lumMod val="50000"/>
                      </a:schemeClr>
                    </a:solidFill>
                    <a:latin typeface="+mn-ea"/>
                    <a:ea typeface="+mn-ea"/>
                  </a:rPr>
                  <a:t>在透射率的估计中，假设在每一个窗口</a:t>
                </a:r>
                <a14:m>
                  <m:oMath xmlns:m="http://schemas.openxmlformats.org/officeDocument/2006/math">
                    <m:r>
                      <a:rPr lang="en-US" altLang="zh-CN" sz="2400">
                        <a:solidFill>
                          <a:schemeClr val="accent2">
                            <a:lumMod val="50000"/>
                          </a:schemeClr>
                        </a:solidFill>
                        <a:latin typeface="Cambria Math" panose="02040503050406030204" pitchFamily="18" charset="0"/>
                        <a:ea typeface="+mn-ea"/>
                      </a:rPr>
                      <m:t>𝛺</m:t>
                    </m:r>
                    <m:d>
                      <m:dPr>
                        <m:begChr m:val="（"/>
                        <m:endChr m:val="）"/>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oMath>
                </a14:m>
                <a:r>
                  <a:rPr lang="zh-CN" altLang="zh-CN" sz="2400" dirty="0">
                    <a:solidFill>
                      <a:schemeClr val="accent2">
                        <a:lumMod val="50000"/>
                      </a:schemeClr>
                    </a:solidFill>
                    <a:latin typeface="+mn-ea"/>
                    <a:ea typeface="+mn-ea"/>
                  </a:rPr>
                  <a:t>内的透射率是一个常数，记为</a:t>
                </a:r>
                <a14:m>
                  <m:oMath xmlns:m="http://schemas.openxmlformats.org/officeDocument/2006/math">
                    <m:acc>
                      <m:accPr>
                        <m:chr m:val="̃"/>
                        <m:ctrlPr>
                          <a:rPr lang="zh-CN" altLang="zh-CN" sz="2400" i="1">
                            <a:solidFill>
                              <a:schemeClr val="accent2">
                                <a:lumMod val="50000"/>
                              </a:schemeClr>
                            </a:solidFill>
                            <a:latin typeface="Cambria Math"/>
                            <a:ea typeface="+mn-ea"/>
                          </a:rPr>
                        </m:ctrlPr>
                      </m:accPr>
                      <m:e>
                        <m:r>
                          <a:rPr lang="en-US" altLang="zh-CN" sz="2400">
                            <a:solidFill>
                              <a:schemeClr val="accent2">
                                <a:lumMod val="50000"/>
                              </a:schemeClr>
                            </a:solidFill>
                            <a:latin typeface="Cambria Math" panose="02040503050406030204" pitchFamily="18" charset="0"/>
                            <a:ea typeface="+mn-ea"/>
                          </a:rPr>
                          <m:t>𝑡</m:t>
                        </m:r>
                      </m:e>
                    </m:acc>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oMath>
                </a14:m>
                <a:r>
                  <a:rPr lang="zh-CN" altLang="zh-CN" sz="2400" dirty="0">
                    <a:solidFill>
                      <a:schemeClr val="accent2">
                        <a:lumMod val="50000"/>
                      </a:schemeClr>
                    </a:solidFill>
                    <a:latin typeface="+mn-ea"/>
                    <a:ea typeface="+mn-ea"/>
                  </a:rPr>
                  <a:t>。对</a:t>
                </a:r>
                <a:r>
                  <a:rPr lang="zh-CN" altLang="en-US" sz="2400" dirty="0">
                    <a:solidFill>
                      <a:schemeClr val="accent2">
                        <a:lumMod val="50000"/>
                      </a:schemeClr>
                    </a:solidFill>
                    <a:latin typeface="+mn-ea"/>
                    <a:ea typeface="+mn-ea"/>
                  </a:rPr>
                  <a:t>归一化后的公式</a:t>
                </a:r>
                <a:r>
                  <a:rPr lang="zh-CN" altLang="zh-CN" sz="2400" dirty="0">
                    <a:solidFill>
                      <a:schemeClr val="accent2">
                        <a:lumMod val="50000"/>
                      </a:schemeClr>
                    </a:solidFill>
                    <a:latin typeface="+mn-ea"/>
                    <a:ea typeface="+mn-ea"/>
                  </a:rPr>
                  <a:t>两边分别进行两次最小值操作得下式：</a:t>
                </a:r>
              </a:p>
              <a:p>
                <a14:m>
                  <m:oMath xmlns:m="http://schemas.openxmlformats.org/officeDocument/2006/math">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𝑦</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Ω</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lim>
                        </m:limLow>
                      </m:fName>
                      <m:e>
                        <m:d>
                          <m:dPr>
                            <m:ctrlPr>
                              <a:rPr lang="zh-CN" altLang="zh-CN" sz="2400" i="1">
                                <a:solidFill>
                                  <a:schemeClr val="accent2">
                                    <a:lumMod val="50000"/>
                                  </a:schemeClr>
                                </a:solidFill>
                                <a:latin typeface="Cambria Math"/>
                                <a:ea typeface="+mn-ea"/>
                              </a:rPr>
                            </m:ctrlPr>
                          </m:dPr>
                          <m:e>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𝐶</m:t>
                                    </m:r>
                                  </m:lim>
                                </m:limLow>
                              </m:fName>
                              <m:e>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I</m:t>
                                        </m:r>
                                      </m:e>
                                      <m:sup>
                                        <m:r>
                                          <m:rPr>
                                            <m:sty m:val="p"/>
                                          </m:rPr>
                                          <a:rPr lang="en-US" altLang="zh-CN" sz="2400">
                                            <a:solidFill>
                                              <a:schemeClr val="accent2">
                                                <a:lumMod val="50000"/>
                                              </a:schemeClr>
                                            </a:solidFill>
                                            <a:latin typeface="Cambria Math" panose="02040503050406030204" pitchFamily="18" charset="0"/>
                                            <a:ea typeface="+mn-ea"/>
                                          </a:rPr>
                                          <m:t>C</m:t>
                                        </m:r>
                                      </m:sup>
                                    </m:sSup>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y</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e>
                            </m:func>
                          </m:e>
                        </m:d>
                        <m:r>
                          <a:rPr lang="en-US" altLang="zh-CN" sz="2400">
                            <a:solidFill>
                              <a:schemeClr val="accent2">
                                <a:lumMod val="50000"/>
                              </a:schemeClr>
                            </a:solidFill>
                            <a:latin typeface="Cambria Math" panose="02040503050406030204" pitchFamily="18" charset="0"/>
                            <a:ea typeface="+mn-ea"/>
                          </a:rPr>
                          <m:t>=</m:t>
                        </m:r>
                        <m:acc>
                          <m:accPr>
                            <m:chr m:val="̃"/>
                            <m:ctrlPr>
                              <a:rPr lang="zh-CN" altLang="zh-CN" sz="2400" i="1">
                                <a:solidFill>
                                  <a:schemeClr val="accent2">
                                    <a:lumMod val="50000"/>
                                  </a:schemeClr>
                                </a:solidFill>
                                <a:latin typeface="Cambria Math"/>
                                <a:ea typeface="+mn-ea"/>
                              </a:rPr>
                            </m:ctrlPr>
                          </m:accPr>
                          <m:e>
                            <m:r>
                              <a:rPr lang="en-US" altLang="zh-CN" sz="2400">
                                <a:solidFill>
                                  <a:schemeClr val="accent2">
                                    <a:lumMod val="50000"/>
                                  </a:schemeClr>
                                </a:solidFill>
                                <a:latin typeface="Cambria Math" panose="02040503050406030204" pitchFamily="18" charset="0"/>
                                <a:ea typeface="+mn-ea"/>
                              </a:rPr>
                              <m:t>𝑡</m:t>
                            </m:r>
                          </m:e>
                        </m:acc>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e>
                    </m:func>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𝑦</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Ω</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lim>
                    </m:limLow>
                    <m:d>
                      <m:dPr>
                        <m:ctrlPr>
                          <a:rPr lang="zh-CN" altLang="zh-CN" sz="2400" i="1">
                            <a:solidFill>
                              <a:schemeClr val="accent2">
                                <a:lumMod val="50000"/>
                              </a:schemeClr>
                            </a:solidFill>
                            <a:latin typeface="Cambria Math"/>
                            <a:ea typeface="+mn-ea"/>
                          </a:rPr>
                        </m:ctrlPr>
                      </m:dPr>
                      <m:e>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𝐶</m:t>
                                </m:r>
                              </m:lim>
                            </m:limLow>
                          </m:fName>
                          <m:e>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J</m:t>
                                    </m:r>
                                  </m:e>
                                  <m:sup>
                                    <m:r>
                                      <m:rPr>
                                        <m:sty m:val="p"/>
                                      </m:rPr>
                                      <a:rPr lang="en-US" altLang="zh-CN" sz="2400">
                                        <a:solidFill>
                                          <a:schemeClr val="accent2">
                                            <a:lumMod val="50000"/>
                                          </a:schemeClr>
                                        </a:solidFill>
                                        <a:latin typeface="Cambria Math" panose="02040503050406030204" pitchFamily="18" charset="0"/>
                                        <a:ea typeface="+mn-ea"/>
                                      </a:rPr>
                                      <m:t>C</m:t>
                                    </m:r>
                                  </m:sup>
                                </m:sSup>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y</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e>
                        </m:func>
                      </m:e>
                    </m:d>
                    <m:r>
                      <a:rPr lang="en-US" altLang="zh-CN" sz="2400">
                        <a:solidFill>
                          <a:schemeClr val="accent2">
                            <a:lumMod val="50000"/>
                          </a:schemeClr>
                        </a:solidFill>
                        <a:latin typeface="Cambria Math" panose="02040503050406030204" pitchFamily="18" charset="0"/>
                        <a:ea typeface="+mn-ea"/>
                      </a:rPr>
                      <m:t>+</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1−</m:t>
                        </m:r>
                        <m:acc>
                          <m:accPr>
                            <m:chr m:val="̃"/>
                            <m:ctrlPr>
                              <a:rPr lang="zh-CN" altLang="zh-CN" sz="2400" i="1">
                                <a:solidFill>
                                  <a:schemeClr val="accent2">
                                    <a:lumMod val="50000"/>
                                  </a:schemeClr>
                                </a:solidFill>
                                <a:latin typeface="Cambria Math"/>
                                <a:ea typeface="+mn-ea"/>
                              </a:rPr>
                            </m:ctrlPr>
                          </m:accPr>
                          <m:e>
                            <m:r>
                              <a:rPr lang="en-US" altLang="zh-CN" sz="2400">
                                <a:solidFill>
                                  <a:schemeClr val="accent2">
                                    <a:lumMod val="50000"/>
                                  </a:schemeClr>
                                </a:solidFill>
                                <a:latin typeface="Cambria Math" panose="02040503050406030204" pitchFamily="18" charset="0"/>
                                <a:ea typeface="+mn-ea"/>
                              </a:rPr>
                              <m:t>𝑡</m:t>
                            </m:r>
                          </m:e>
                        </m:acc>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e>
                    </m:d>
                  </m:oMath>
                </a14:m>
                <a:r>
                  <a:rPr lang="en-US" altLang="zh-CN" sz="2400" dirty="0">
                    <a:solidFill>
                      <a:schemeClr val="accent2">
                        <a:lumMod val="50000"/>
                      </a:schemeClr>
                    </a:solidFill>
                    <a:latin typeface="+mn-ea"/>
                    <a:ea typeface="+mn-ea"/>
                  </a:rPr>
                  <a:t>  </a:t>
                </a:r>
                <a:endParaRPr lang="zh-CN" altLang="zh-CN" sz="2400" dirty="0">
                  <a:solidFill>
                    <a:schemeClr val="accent2">
                      <a:lumMod val="50000"/>
                    </a:schemeClr>
                  </a:solidFill>
                  <a:latin typeface="+mn-ea"/>
                  <a:ea typeface="+mn-ea"/>
                </a:endParaRPr>
              </a:p>
              <a:p>
                <a:r>
                  <a:rPr lang="zh-CN" altLang="zh-CN" sz="2400" dirty="0">
                    <a:solidFill>
                      <a:schemeClr val="accent2">
                        <a:lumMod val="50000"/>
                      </a:schemeClr>
                    </a:solidFill>
                    <a:latin typeface="+mn-ea"/>
                    <a:ea typeface="+mn-ea"/>
                  </a:rPr>
                  <a:t>由于</a:t>
                </a:r>
                <a:r>
                  <a:rPr lang="en-US" altLang="zh-CN" sz="2400" dirty="0">
                    <a:solidFill>
                      <a:schemeClr val="accent2">
                        <a:lumMod val="50000"/>
                      </a:schemeClr>
                    </a:solidFill>
                    <a:latin typeface="+mn-ea"/>
                    <a:ea typeface="+mn-ea"/>
                  </a:rPr>
                  <a:t>J</a:t>
                </a:r>
                <a:r>
                  <a:rPr lang="zh-CN" altLang="zh-CN" sz="2400" dirty="0">
                    <a:solidFill>
                      <a:schemeClr val="accent2">
                        <a:lumMod val="50000"/>
                      </a:schemeClr>
                    </a:solidFill>
                    <a:latin typeface="+mn-ea"/>
                    <a:ea typeface="+mn-ea"/>
                  </a:rPr>
                  <a:t>是需要复原的清晰化图像，所以 </a:t>
                </a:r>
                <a:r>
                  <a:rPr lang="en-US" altLang="zh-CN" sz="2400" dirty="0">
                    <a:solidFill>
                      <a:schemeClr val="accent2">
                        <a:lumMod val="50000"/>
                      </a:schemeClr>
                    </a:solidFill>
                    <a:latin typeface="+mn-ea"/>
                    <a:ea typeface="+mn-ea"/>
                  </a:rPr>
                  <a:t>J</a:t>
                </a:r>
                <a:r>
                  <a:rPr lang="zh-CN" altLang="zh-CN" sz="2400" dirty="0">
                    <a:solidFill>
                      <a:schemeClr val="accent2">
                        <a:lumMod val="50000"/>
                      </a:schemeClr>
                    </a:solidFill>
                    <a:latin typeface="+mn-ea"/>
                    <a:ea typeface="+mn-ea"/>
                  </a:rPr>
                  <a:t>的暗原色值趋于 </a:t>
                </a:r>
                <a:r>
                  <a:rPr lang="en-US" altLang="zh-CN" sz="2400" dirty="0">
                    <a:solidFill>
                      <a:schemeClr val="accent2">
                        <a:lumMod val="50000"/>
                      </a:schemeClr>
                    </a:solidFill>
                    <a:latin typeface="+mn-ea"/>
                    <a:ea typeface="+mn-ea"/>
                  </a:rPr>
                  <a:t>0</a:t>
                </a:r>
                <a:r>
                  <a:rPr lang="zh-CN" altLang="zh-CN" sz="2400" dirty="0" smtClean="0">
                    <a:solidFill>
                      <a:schemeClr val="accent2">
                        <a:lumMod val="50000"/>
                      </a:schemeClr>
                    </a:solidFill>
                    <a:latin typeface="+mn-ea"/>
                    <a:ea typeface="+mn-ea"/>
                  </a:rPr>
                  <a:t>，</a:t>
                </a:r>
                <a:r>
                  <a:rPr lang="zh-CN" altLang="en-US" sz="2400" dirty="0">
                    <a:solidFill>
                      <a:schemeClr val="accent2">
                        <a:lumMod val="50000"/>
                      </a:schemeClr>
                    </a:solidFill>
                    <a:latin typeface="+mn-ea"/>
                    <a:ea typeface="+mn-ea"/>
                  </a:rPr>
                  <a:t>也就是</a:t>
                </a:r>
                <a:r>
                  <a:rPr lang="zh-CN" altLang="zh-CN" sz="2400" dirty="0" smtClean="0">
                    <a:solidFill>
                      <a:schemeClr val="accent2">
                        <a:lumMod val="50000"/>
                      </a:schemeClr>
                    </a:solidFill>
                    <a:latin typeface="+mn-ea"/>
                    <a:ea typeface="+mn-ea"/>
                  </a:rPr>
                  <a:t>：</a:t>
                </a:r>
                <a:endParaRPr lang="zh-CN" altLang="zh-CN" sz="2400" dirty="0">
                  <a:solidFill>
                    <a:schemeClr val="accent2">
                      <a:lumMod val="50000"/>
                    </a:schemeClr>
                  </a:solidFill>
                  <a:latin typeface="+mn-ea"/>
                  <a:ea typeface="+mn-ea"/>
                </a:endParaRPr>
              </a:p>
              <a:p>
                <a:pPr/>
                <a14:m>
                  <m:oMathPara xmlns:m="http://schemas.openxmlformats.org/officeDocument/2006/math">
                    <m:oMathParaPr>
                      <m:jc m:val="centerGroup"/>
                    </m:oMathParaPr>
                    <m:oMath xmlns:m="http://schemas.openxmlformats.org/officeDocument/2006/math">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𝑦</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Ω</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lim>
                      </m:limLow>
                      <m:d>
                        <m:dPr>
                          <m:ctrlPr>
                            <a:rPr lang="zh-CN" altLang="zh-CN" sz="2400" i="1">
                              <a:solidFill>
                                <a:schemeClr val="accent2">
                                  <a:lumMod val="50000"/>
                                </a:schemeClr>
                              </a:solidFill>
                              <a:latin typeface="Cambria Math"/>
                              <a:ea typeface="+mn-ea"/>
                            </a:rPr>
                          </m:ctrlPr>
                        </m:dPr>
                        <m:e>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𝐶</m:t>
                                  </m:r>
                                </m:lim>
                              </m:limLow>
                            </m:fName>
                            <m:e>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J</m:t>
                                      </m:r>
                                    </m:e>
                                    <m:sup>
                                      <m:r>
                                        <m:rPr>
                                          <m:sty m:val="p"/>
                                        </m:rPr>
                                        <a:rPr lang="en-US" altLang="zh-CN" sz="2400">
                                          <a:solidFill>
                                            <a:schemeClr val="accent2">
                                              <a:lumMod val="50000"/>
                                            </a:schemeClr>
                                          </a:solidFill>
                                          <a:latin typeface="Cambria Math" panose="02040503050406030204" pitchFamily="18" charset="0"/>
                                          <a:ea typeface="+mn-ea"/>
                                        </a:rPr>
                                        <m:t>C</m:t>
                                      </m:r>
                                    </m:sup>
                                  </m:sSup>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y</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e>
                          </m:func>
                        </m:e>
                      </m:d>
                      <m:r>
                        <a:rPr lang="en-US" altLang="zh-CN" sz="2400">
                          <a:solidFill>
                            <a:schemeClr val="accent2">
                              <a:lumMod val="50000"/>
                            </a:schemeClr>
                          </a:solidFill>
                          <a:latin typeface="Cambria Math" panose="02040503050406030204" pitchFamily="18" charset="0"/>
                          <a:ea typeface="+mn-ea"/>
                        </a:rPr>
                        <m:t>=0</m:t>
                      </m:r>
                    </m:oMath>
                  </m:oMathPara>
                </a14:m>
                <a:endParaRPr lang="zh-CN" altLang="zh-CN" sz="2400" dirty="0">
                  <a:solidFill>
                    <a:schemeClr val="accent2">
                      <a:lumMod val="50000"/>
                    </a:schemeClr>
                  </a:solidFill>
                  <a:latin typeface="+mn-ea"/>
                  <a:ea typeface="+mn-ea"/>
                </a:endParaRPr>
              </a:p>
              <a:p>
                <a:r>
                  <a:rPr lang="zh-CN" altLang="en-US" sz="2400" dirty="0">
                    <a:solidFill>
                      <a:schemeClr val="accent2">
                        <a:lumMod val="50000"/>
                      </a:schemeClr>
                    </a:solidFill>
                    <a:latin typeface="+mn-ea"/>
                    <a:ea typeface="+mn-ea"/>
                  </a:rPr>
                  <a:t>所以</a:t>
                </a:r>
                <a:r>
                  <a:rPr lang="zh-CN" altLang="zh-CN" sz="2400" dirty="0">
                    <a:solidFill>
                      <a:schemeClr val="accent2">
                        <a:lumMod val="50000"/>
                      </a:schemeClr>
                    </a:solidFill>
                    <a:latin typeface="+mn-ea"/>
                    <a:ea typeface="+mn-ea"/>
                  </a:rPr>
                  <a:t>得到估计的透射率值为：</a:t>
                </a:r>
              </a:p>
              <a:p>
                <a14:m>
                  <m:oMath xmlns:m="http://schemas.openxmlformats.org/officeDocument/2006/math">
                    <m:acc>
                      <m:accPr>
                        <m:chr m:val="̃"/>
                        <m:ctrlPr>
                          <a:rPr lang="zh-CN" altLang="zh-CN" sz="2400" i="1">
                            <a:solidFill>
                              <a:schemeClr val="accent2">
                                <a:lumMod val="50000"/>
                              </a:schemeClr>
                            </a:solidFill>
                            <a:latin typeface="Cambria Math"/>
                            <a:ea typeface="+mn-ea"/>
                          </a:rPr>
                        </m:ctrlPr>
                      </m:accPr>
                      <m:e>
                        <m:r>
                          <a:rPr lang="en-US" altLang="zh-CN" sz="2400">
                            <a:solidFill>
                              <a:schemeClr val="accent2">
                                <a:lumMod val="50000"/>
                              </a:schemeClr>
                            </a:solidFill>
                            <a:latin typeface="Cambria Math" panose="02040503050406030204" pitchFamily="18" charset="0"/>
                            <a:ea typeface="+mn-ea"/>
                          </a:rPr>
                          <m:t>𝑡</m:t>
                        </m:r>
                      </m:e>
                    </m:acc>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r>
                      <a:rPr lang="en-US" altLang="zh-CN" sz="2400">
                        <a:solidFill>
                          <a:schemeClr val="accent2">
                            <a:lumMod val="50000"/>
                          </a:schemeClr>
                        </a:solidFill>
                        <a:latin typeface="Cambria Math" panose="02040503050406030204" pitchFamily="18" charset="0"/>
                        <a:ea typeface="+mn-ea"/>
                      </a:rPr>
                      <m:t>=1−</m:t>
                    </m:r>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𝑦</m:t>
                            </m:r>
                            <m:r>
                              <a:rPr lang="en-US" altLang="zh-CN" sz="2400">
                                <a:solidFill>
                                  <a:schemeClr val="accent2">
                                    <a:lumMod val="50000"/>
                                  </a:schemeClr>
                                </a:solidFill>
                                <a:latin typeface="Cambria Math" panose="02040503050406030204" pitchFamily="18" charset="0"/>
                                <a:ea typeface="+mn-ea"/>
                              </a:rPr>
                              <m:t>∈</m:t>
                            </m:r>
                            <m:r>
                              <m:rPr>
                                <m:sty m:val="p"/>
                              </m:rPr>
                              <a:rPr lang="en-US" altLang="zh-CN" sz="2400">
                                <a:solidFill>
                                  <a:schemeClr val="accent2">
                                    <a:lumMod val="50000"/>
                                  </a:schemeClr>
                                </a:solidFill>
                                <a:latin typeface="Cambria Math" panose="02040503050406030204" pitchFamily="18" charset="0"/>
                                <a:ea typeface="+mn-ea"/>
                              </a:rPr>
                              <m:t>Ω</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panose="02040503050406030204" pitchFamily="18" charset="0"/>
                                    <a:ea typeface="+mn-ea"/>
                                  </a:rPr>
                                  <m:t>𝑥</m:t>
                                </m:r>
                              </m:e>
                            </m:d>
                          </m:lim>
                        </m:limLow>
                      </m:fName>
                      <m:e>
                        <m:d>
                          <m:dPr>
                            <m:ctrlPr>
                              <a:rPr lang="zh-CN" altLang="zh-CN" sz="2400" i="1">
                                <a:solidFill>
                                  <a:schemeClr val="accent2">
                                    <a:lumMod val="50000"/>
                                  </a:schemeClr>
                                </a:solidFill>
                                <a:latin typeface="Cambria Math"/>
                                <a:ea typeface="+mn-ea"/>
                              </a:rPr>
                            </m:ctrlPr>
                          </m:dPr>
                          <m:e>
                            <m:func>
                              <m:funcPr>
                                <m:ctrlPr>
                                  <a:rPr lang="zh-CN" altLang="zh-CN" sz="2400" i="1">
                                    <a:solidFill>
                                      <a:schemeClr val="accent2">
                                        <a:lumMod val="50000"/>
                                      </a:schemeClr>
                                    </a:solidFill>
                                    <a:latin typeface="Cambria Math"/>
                                    <a:ea typeface="+mn-ea"/>
                                  </a:rPr>
                                </m:ctrlPr>
                              </m:funcPr>
                              <m:fName>
                                <m:limLow>
                                  <m:limLowPr>
                                    <m:ctrlPr>
                                      <a:rPr lang="zh-CN" altLang="zh-CN" sz="2400" i="1">
                                        <a:solidFill>
                                          <a:schemeClr val="accent2">
                                            <a:lumMod val="50000"/>
                                          </a:schemeClr>
                                        </a:solidFill>
                                        <a:latin typeface="Cambria Math"/>
                                        <a:ea typeface="+mn-ea"/>
                                      </a:rPr>
                                    </m:ctrlPr>
                                  </m:limLowPr>
                                  <m:e>
                                    <m:r>
                                      <m:rPr>
                                        <m:sty m:val="p"/>
                                      </m:rPr>
                                      <a:rPr lang="en-US" altLang="zh-CN" sz="2400">
                                        <a:solidFill>
                                          <a:schemeClr val="accent2">
                                            <a:lumMod val="50000"/>
                                          </a:schemeClr>
                                        </a:solidFill>
                                        <a:latin typeface="Cambria Math" panose="02040503050406030204" pitchFamily="18" charset="0"/>
                                        <a:ea typeface="+mn-ea"/>
                                      </a:rPr>
                                      <m:t>min</m:t>
                                    </m:r>
                                  </m:e>
                                  <m:lim>
                                    <m:r>
                                      <a:rPr lang="en-US" altLang="zh-CN" sz="2400">
                                        <a:solidFill>
                                          <a:schemeClr val="accent2">
                                            <a:lumMod val="50000"/>
                                          </a:schemeClr>
                                        </a:solidFill>
                                        <a:latin typeface="Cambria Math" panose="02040503050406030204" pitchFamily="18" charset="0"/>
                                        <a:ea typeface="+mn-ea"/>
                                      </a:rPr>
                                      <m:t>𝐶</m:t>
                                    </m:r>
                                  </m:lim>
                                </m:limLow>
                              </m:fName>
                              <m:e>
                                <m:f>
                                  <m:fPr>
                                    <m:ctrlPr>
                                      <a:rPr lang="zh-CN" altLang="zh-CN" sz="2400" i="1">
                                        <a:solidFill>
                                          <a:schemeClr val="accent2">
                                            <a:lumMod val="50000"/>
                                          </a:schemeClr>
                                        </a:solidFill>
                                        <a:latin typeface="Cambria Math"/>
                                        <a:ea typeface="+mn-ea"/>
                                      </a:rPr>
                                    </m:ctrlPr>
                                  </m:fPr>
                                  <m:num>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panose="02040503050406030204" pitchFamily="18" charset="0"/>
                                            <a:ea typeface="+mn-ea"/>
                                          </a:rPr>
                                          <m:t>I</m:t>
                                        </m:r>
                                      </m:e>
                                      <m:sup>
                                        <m:r>
                                          <m:rPr>
                                            <m:sty m:val="p"/>
                                          </m:rPr>
                                          <a:rPr lang="en-US" altLang="zh-CN" sz="2400">
                                            <a:solidFill>
                                              <a:schemeClr val="accent2">
                                                <a:lumMod val="50000"/>
                                              </a:schemeClr>
                                            </a:solidFill>
                                            <a:latin typeface="Cambria Math" panose="02040503050406030204" pitchFamily="18" charset="0"/>
                                            <a:ea typeface="+mn-ea"/>
                                          </a:rPr>
                                          <m:t>C</m:t>
                                        </m:r>
                                      </m:sup>
                                    </m:sSup>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panose="02040503050406030204" pitchFamily="18" charset="0"/>
                                            <a:ea typeface="+mn-ea"/>
                                          </a:rPr>
                                          <m:t>y</m:t>
                                        </m:r>
                                      </m:e>
                                    </m:d>
                                  </m:num>
                                  <m:den>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panose="02040503050406030204" pitchFamily="18" charset="0"/>
                                            <a:ea typeface="+mn-ea"/>
                                          </a:rPr>
                                          <m:t>𝐴</m:t>
                                        </m:r>
                                      </m:e>
                                      <m:sup>
                                        <m:r>
                                          <a:rPr lang="en-US" altLang="zh-CN" sz="2400">
                                            <a:solidFill>
                                              <a:schemeClr val="accent2">
                                                <a:lumMod val="50000"/>
                                              </a:schemeClr>
                                            </a:solidFill>
                                            <a:latin typeface="Cambria Math" panose="02040503050406030204" pitchFamily="18" charset="0"/>
                                            <a:ea typeface="+mn-ea"/>
                                          </a:rPr>
                                          <m:t>𝐶</m:t>
                                        </m:r>
                                      </m:sup>
                                    </m:sSup>
                                  </m:den>
                                </m:f>
                              </m:e>
                            </m:func>
                          </m:e>
                        </m:d>
                      </m:e>
                    </m:func>
                  </m:oMath>
                </a14:m>
                <a:r>
                  <a:rPr lang="en-US" altLang="zh-CN" sz="2400" dirty="0">
                    <a:solidFill>
                      <a:schemeClr val="accent2">
                        <a:lumMod val="50000"/>
                      </a:schemeClr>
                    </a:solidFill>
                    <a:latin typeface="+mn-ea"/>
                    <a:ea typeface="+mn-ea"/>
                  </a:rPr>
                  <a:t> </a:t>
                </a:r>
                <a:endParaRPr lang="zh-CN" altLang="zh-CN" sz="2400" dirty="0">
                  <a:solidFill>
                    <a:schemeClr val="accent2">
                      <a:lumMod val="50000"/>
                    </a:schemeClr>
                  </a:solidFill>
                  <a:latin typeface="+mn-ea"/>
                  <a:ea typeface="+mn-ea"/>
                </a:endParaRPr>
              </a:p>
              <a:p>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9749" y="735767"/>
                <a:ext cx="10873208" cy="5517921"/>
              </a:xfrm>
              <a:prstGeom prst="rect">
                <a:avLst/>
              </a:prstGeom>
              <a:blipFill rotWithShape="1">
                <a:blip r:embed="rId2"/>
                <a:stretch>
                  <a:fillRect l="-841" t="-884" r="-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3803587"/>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338" name="组合 10"/>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8019" y="1078054"/>
            <a:ext cx="51948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88"/>
          <p:cNvSpPr txBox="1">
            <a:spLocks noChangeArrowheads="1"/>
          </p:cNvSpPr>
          <p:nvPr/>
        </p:nvSpPr>
        <p:spPr bwMode="auto">
          <a:xfrm>
            <a:off x="5990751" y="1164983"/>
            <a:ext cx="1851789"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课题的来源</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40" name="Oval 12"/>
          <p:cNvSpPr>
            <a:spLocks noChangeArrowheads="1"/>
          </p:cNvSpPr>
          <p:nvPr/>
        </p:nvSpPr>
        <p:spPr bwMode="auto">
          <a:xfrm>
            <a:off x="5036392" y="1050683"/>
            <a:ext cx="703263" cy="7159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1" name="TextBox 8"/>
          <p:cNvSpPr txBox="1">
            <a:spLocks noChangeArrowheads="1"/>
          </p:cNvSpPr>
          <p:nvPr/>
        </p:nvSpPr>
        <p:spPr bwMode="auto">
          <a:xfrm>
            <a:off x="5140645" y="1107833"/>
            <a:ext cx="471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8F8F8"/>
                </a:solidFill>
                <a:latin typeface="微软雅黑" panose="020B0503020204020204" pitchFamily="34" charset="-122"/>
                <a:ea typeface="微软雅黑" panose="020B0503020204020204" pitchFamily="34" charset="-122"/>
              </a:rPr>
              <a:t>1</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pic>
        <p:nvPicPr>
          <p:cNvPr id="14342" name="组合 105"/>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4179" y="1874913"/>
            <a:ext cx="5198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Box 108"/>
          <p:cNvSpPr txBox="1">
            <a:spLocks noChangeArrowheads="1"/>
          </p:cNvSpPr>
          <p:nvPr/>
        </p:nvSpPr>
        <p:spPr bwMode="auto">
          <a:xfrm>
            <a:off x="6023759" y="1956065"/>
            <a:ext cx="3518912"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课题研究的背景和意义</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44" name="Oval 12"/>
          <p:cNvSpPr>
            <a:spLocks noChangeArrowheads="1"/>
          </p:cNvSpPr>
          <p:nvPr/>
        </p:nvSpPr>
        <p:spPr bwMode="auto">
          <a:xfrm>
            <a:off x="5030946" y="1838401"/>
            <a:ext cx="703263" cy="7175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5" name="TextBox 111"/>
          <p:cNvSpPr txBox="1">
            <a:spLocks noChangeArrowheads="1"/>
          </p:cNvSpPr>
          <p:nvPr/>
        </p:nvSpPr>
        <p:spPr bwMode="auto">
          <a:xfrm>
            <a:off x="5146834" y="1897138"/>
            <a:ext cx="47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F8F8F8"/>
                </a:solidFill>
                <a:latin typeface="微软雅黑" panose="020B0503020204020204" pitchFamily="34" charset="-122"/>
                <a:ea typeface="微软雅黑" panose="020B0503020204020204" pitchFamily="34" charset="-122"/>
              </a:rPr>
              <a:t>2</a:t>
            </a:r>
            <a:endParaRPr lang="zh-CN" altLang="en-US" sz="3600" b="1">
              <a:solidFill>
                <a:srgbClr val="F8F8F8"/>
              </a:solidFill>
              <a:latin typeface="微软雅黑" panose="020B0503020204020204" pitchFamily="34" charset="-122"/>
              <a:ea typeface="微软雅黑" panose="020B0503020204020204" pitchFamily="34" charset="-122"/>
            </a:endParaRPr>
          </a:p>
        </p:txBody>
      </p:sp>
      <p:pic>
        <p:nvPicPr>
          <p:cNvPr id="14346" name="组合 112"/>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34209" y="2657523"/>
            <a:ext cx="518870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TextBox 115"/>
          <p:cNvSpPr txBox="1">
            <a:spLocks noChangeArrowheads="1"/>
          </p:cNvSpPr>
          <p:nvPr/>
        </p:nvSpPr>
        <p:spPr bwMode="auto">
          <a:xfrm>
            <a:off x="6029949" y="2731594"/>
            <a:ext cx="4316904"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去噪，去模糊，去雾的区别</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48" name="Oval 12"/>
          <p:cNvSpPr>
            <a:spLocks noChangeArrowheads="1"/>
          </p:cNvSpPr>
          <p:nvPr/>
        </p:nvSpPr>
        <p:spPr bwMode="auto">
          <a:xfrm>
            <a:off x="5042582" y="2638929"/>
            <a:ext cx="703263" cy="7159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49" name="TextBox 118"/>
          <p:cNvSpPr txBox="1">
            <a:spLocks noChangeArrowheads="1"/>
          </p:cNvSpPr>
          <p:nvPr/>
        </p:nvSpPr>
        <p:spPr bwMode="auto">
          <a:xfrm>
            <a:off x="5164163" y="2655931"/>
            <a:ext cx="47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8F8F8"/>
                </a:solidFill>
                <a:latin typeface="微软雅黑" panose="020B0503020204020204" pitchFamily="34" charset="-122"/>
                <a:ea typeface="微软雅黑" panose="020B0503020204020204" pitchFamily="34" charset="-122"/>
              </a:rPr>
              <a:t>3</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pic>
        <p:nvPicPr>
          <p:cNvPr id="14350" name="组合 119"/>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24179" y="3485465"/>
            <a:ext cx="519873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1" name="TextBox 122"/>
          <p:cNvSpPr txBox="1">
            <a:spLocks noChangeArrowheads="1"/>
          </p:cNvSpPr>
          <p:nvPr/>
        </p:nvSpPr>
        <p:spPr bwMode="auto">
          <a:xfrm>
            <a:off x="6030217" y="3553511"/>
            <a:ext cx="3518912"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暗原色理论的相关知识</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52" name="Oval 12"/>
          <p:cNvSpPr>
            <a:spLocks noChangeArrowheads="1"/>
          </p:cNvSpPr>
          <p:nvPr/>
        </p:nvSpPr>
        <p:spPr bwMode="auto">
          <a:xfrm>
            <a:off x="5030946" y="3452127"/>
            <a:ext cx="703263" cy="7159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53" name="TextBox 125"/>
          <p:cNvSpPr txBox="1">
            <a:spLocks noChangeArrowheads="1"/>
          </p:cNvSpPr>
          <p:nvPr/>
        </p:nvSpPr>
        <p:spPr bwMode="auto">
          <a:xfrm>
            <a:off x="5152279" y="3472825"/>
            <a:ext cx="47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8F8F8"/>
                </a:solidFill>
                <a:latin typeface="微软雅黑" panose="020B0503020204020204" pitchFamily="34" charset="-122"/>
                <a:ea typeface="微软雅黑" panose="020B0503020204020204" pitchFamily="34" charset="-122"/>
              </a:rPr>
              <a:t>4</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pic>
        <p:nvPicPr>
          <p:cNvPr id="14354" name="组合 126"/>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15169" y="4297913"/>
            <a:ext cx="520774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TextBox 129"/>
          <p:cNvSpPr txBox="1">
            <a:spLocks noChangeArrowheads="1"/>
          </p:cNvSpPr>
          <p:nvPr/>
        </p:nvSpPr>
        <p:spPr bwMode="auto">
          <a:xfrm>
            <a:off x="6027916" y="4377288"/>
            <a:ext cx="3185487"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参数的各种估计方法</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56" name="Oval 12"/>
          <p:cNvSpPr>
            <a:spLocks noChangeArrowheads="1"/>
          </p:cNvSpPr>
          <p:nvPr/>
        </p:nvSpPr>
        <p:spPr bwMode="auto">
          <a:xfrm>
            <a:off x="5037633" y="4250288"/>
            <a:ext cx="703263" cy="7175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57" name="TextBox 132"/>
          <p:cNvSpPr txBox="1">
            <a:spLocks noChangeArrowheads="1"/>
          </p:cNvSpPr>
          <p:nvPr/>
        </p:nvSpPr>
        <p:spPr bwMode="auto">
          <a:xfrm>
            <a:off x="5164115" y="4321726"/>
            <a:ext cx="471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8F8F8"/>
                </a:solidFill>
                <a:latin typeface="微软雅黑" panose="020B0503020204020204" pitchFamily="34" charset="-122"/>
                <a:ea typeface="微软雅黑" panose="020B0503020204020204" pitchFamily="34" charset="-122"/>
              </a:rPr>
              <a:t>5</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pic>
        <p:nvPicPr>
          <p:cNvPr id="14358" name="组合 13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4178" y="5087219"/>
            <a:ext cx="519873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9" name="TextBox 136"/>
          <p:cNvSpPr txBox="1">
            <a:spLocks noChangeArrowheads="1"/>
          </p:cNvSpPr>
          <p:nvPr/>
        </p:nvSpPr>
        <p:spPr bwMode="auto">
          <a:xfrm>
            <a:off x="6027916" y="5165007"/>
            <a:ext cx="1518364" cy="4924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dirty="0" smtClean="0">
                <a:solidFill>
                  <a:srgbClr val="F8F8F8"/>
                </a:solidFill>
                <a:latin typeface="微软雅黑" panose="020B0503020204020204" pitchFamily="34" charset="-122"/>
                <a:ea typeface="微软雅黑" panose="020B0503020204020204" pitchFamily="34" charset="-122"/>
              </a:rPr>
              <a:t>研究方案</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14360" name="Oval 12"/>
          <p:cNvSpPr>
            <a:spLocks noChangeArrowheads="1"/>
          </p:cNvSpPr>
          <p:nvPr/>
        </p:nvSpPr>
        <p:spPr bwMode="auto">
          <a:xfrm>
            <a:off x="5048226" y="5046085"/>
            <a:ext cx="703263" cy="7159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61" name="TextBox 139"/>
          <p:cNvSpPr txBox="1">
            <a:spLocks noChangeArrowheads="1"/>
          </p:cNvSpPr>
          <p:nvPr/>
        </p:nvSpPr>
        <p:spPr bwMode="auto">
          <a:xfrm>
            <a:off x="5150459" y="5087220"/>
            <a:ext cx="471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F8F8F8"/>
                </a:solidFill>
                <a:latin typeface="微软雅黑" panose="020B0503020204020204" pitchFamily="34" charset="-122"/>
                <a:ea typeface="微软雅黑" panose="020B0503020204020204" pitchFamily="34" charset="-122"/>
              </a:rPr>
              <a:t>6</a:t>
            </a:r>
            <a:endParaRPr lang="zh-CN" altLang="en-US" sz="3600" b="1" dirty="0">
              <a:solidFill>
                <a:srgbClr val="F8F8F8"/>
              </a:solidFill>
              <a:latin typeface="微软雅黑" panose="020B0503020204020204" pitchFamily="34" charset="-122"/>
              <a:ea typeface="微软雅黑" panose="020B0503020204020204" pitchFamily="34" charset="-122"/>
            </a:endParaRPr>
          </a:p>
        </p:txBody>
      </p:sp>
      <p:pic>
        <p:nvPicPr>
          <p:cNvPr id="14362" name="Group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28738" y="1938338"/>
            <a:ext cx="3176587"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3" name="TextBox 47"/>
          <p:cNvSpPr txBox="1">
            <a:spLocks noChangeArrowheads="1"/>
          </p:cNvSpPr>
          <p:nvPr/>
        </p:nvSpPr>
        <p:spPr bwMode="auto">
          <a:xfrm>
            <a:off x="554038" y="115888"/>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chemeClr val="bg1"/>
                </a:solidFill>
                <a:latin typeface="微软雅黑" panose="020B0503020204020204" pitchFamily="34" charset="-122"/>
                <a:ea typeface="微软雅黑" panose="020B0503020204020204" pitchFamily="34" charset="-122"/>
              </a:rPr>
              <a:t>目录</a:t>
            </a:r>
          </a:p>
        </p:txBody>
      </p:sp>
      <p:sp>
        <p:nvSpPr>
          <p:cNvPr id="14364" name="TextBox 49"/>
          <p:cNvSpPr txBox="1">
            <a:spLocks noChangeArrowheads="1"/>
          </p:cNvSpPr>
          <p:nvPr/>
        </p:nvSpPr>
        <p:spPr bwMode="auto">
          <a:xfrm>
            <a:off x="1384300" y="239713"/>
            <a:ext cx="1181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ea typeface="微软雅黑" panose="020B0503020204020204" pitchFamily="34" charset="-122"/>
              </a:rPr>
              <a:t>Contents</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365" name="矩形 1"/>
          <p:cNvSpPr>
            <a:spLocks noChangeArrowheads="1"/>
          </p:cNvSpPr>
          <p:nvPr/>
        </p:nvSpPr>
        <p:spPr bwMode="auto">
          <a:xfrm>
            <a:off x="0" y="185738"/>
            <a:ext cx="587375" cy="4349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advTm="931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365"/>
                                        </p:tgtEl>
                                        <p:attrNameLst>
                                          <p:attrName>style.visibility</p:attrName>
                                        </p:attrNameLst>
                                      </p:cBhvr>
                                      <p:to>
                                        <p:strVal val="visible"/>
                                      </p:to>
                                    </p:set>
                                    <p:anim calcmode="lin" valueType="num">
                                      <p:cBhvr additive="base">
                                        <p:cTn id="7" dur="500" fill="hold"/>
                                        <p:tgtEl>
                                          <p:spTgt spid="14365"/>
                                        </p:tgtEl>
                                        <p:attrNameLst>
                                          <p:attrName>ppt_x</p:attrName>
                                        </p:attrNameLst>
                                      </p:cBhvr>
                                      <p:tavLst>
                                        <p:tav tm="0">
                                          <p:val>
                                            <p:strVal val="0-#ppt_w/2"/>
                                          </p:val>
                                        </p:tav>
                                        <p:tav tm="100000">
                                          <p:val>
                                            <p:strVal val="#ppt_x"/>
                                          </p:val>
                                        </p:tav>
                                      </p:tavLst>
                                    </p:anim>
                                    <p:anim calcmode="lin" valueType="num">
                                      <p:cBhvr additive="base">
                                        <p:cTn id="8" dur="500" fill="hold"/>
                                        <p:tgtEl>
                                          <p:spTgt spid="1436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363"/>
                                        </p:tgtEl>
                                        <p:attrNameLst>
                                          <p:attrName>style.visibility</p:attrName>
                                        </p:attrNameLst>
                                      </p:cBhvr>
                                      <p:to>
                                        <p:strVal val="visible"/>
                                      </p:to>
                                    </p:set>
                                    <p:anim calcmode="lin" valueType="num">
                                      <p:cBhvr>
                                        <p:cTn id="12" dur="500" fill="hold"/>
                                        <p:tgtEl>
                                          <p:spTgt spid="1436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363"/>
                                        </p:tgtEl>
                                        <p:attrNameLst>
                                          <p:attrName>ppt_y</p:attrName>
                                        </p:attrNameLst>
                                      </p:cBhvr>
                                      <p:tavLst>
                                        <p:tav tm="0">
                                          <p:val>
                                            <p:strVal val="#ppt_y"/>
                                          </p:val>
                                        </p:tav>
                                        <p:tav tm="100000">
                                          <p:val>
                                            <p:strVal val="#ppt_y"/>
                                          </p:val>
                                        </p:tav>
                                      </p:tavLst>
                                    </p:anim>
                                    <p:anim calcmode="lin" valueType="num">
                                      <p:cBhvr>
                                        <p:cTn id="14" dur="500" fill="hold"/>
                                        <p:tgtEl>
                                          <p:spTgt spid="1436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36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363"/>
                                        </p:tgtEl>
                                      </p:cBhvr>
                                    </p:animEffect>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4364"/>
                                        </p:tgtEl>
                                        <p:attrNameLst>
                                          <p:attrName>style.visibility</p:attrName>
                                        </p:attrNameLst>
                                      </p:cBhvr>
                                      <p:to>
                                        <p:strVal val="visible"/>
                                      </p:to>
                                    </p:set>
                                    <p:anim calcmode="lin" valueType="num">
                                      <p:cBhvr>
                                        <p:cTn id="19" dur="500" fill="hold"/>
                                        <p:tgtEl>
                                          <p:spTgt spid="1436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4364"/>
                                        </p:tgtEl>
                                        <p:attrNameLst>
                                          <p:attrName>ppt_y</p:attrName>
                                        </p:attrNameLst>
                                      </p:cBhvr>
                                      <p:tavLst>
                                        <p:tav tm="0">
                                          <p:val>
                                            <p:strVal val="#ppt_y"/>
                                          </p:val>
                                        </p:tav>
                                        <p:tav tm="100000">
                                          <p:val>
                                            <p:strVal val="#ppt_y"/>
                                          </p:val>
                                        </p:tav>
                                      </p:tavLst>
                                    </p:anim>
                                    <p:anim calcmode="lin" valueType="num">
                                      <p:cBhvr>
                                        <p:cTn id="21" dur="500" fill="hold"/>
                                        <p:tgtEl>
                                          <p:spTgt spid="1436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436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4364"/>
                                        </p:tgtEl>
                                      </p:cBhvr>
                                    </p:animEffect>
                                  </p:childTnLst>
                                </p:cTn>
                              </p:par>
                            </p:childTnLst>
                          </p:cTn>
                        </p:par>
                        <p:par>
                          <p:cTn id="24" fill="hold" nodeType="afterGroup">
                            <p:stCondLst>
                              <p:cond delay="1350"/>
                            </p:stCondLst>
                            <p:childTnLst>
                              <p:par>
                                <p:cTn id="25" presetID="42" presetClass="entr" presetSubtype="0" fill="hold" nodeType="afterEffect">
                                  <p:stCondLst>
                                    <p:cond delay="0"/>
                                  </p:stCondLst>
                                  <p:childTnLst>
                                    <p:set>
                                      <p:cBhvr>
                                        <p:cTn id="26" dur="1" fill="hold">
                                          <p:stCondLst>
                                            <p:cond delay="0"/>
                                          </p:stCondLst>
                                        </p:cTn>
                                        <p:tgtEl>
                                          <p:spTgt spid="14362"/>
                                        </p:tgtEl>
                                        <p:attrNameLst>
                                          <p:attrName>style.visibility</p:attrName>
                                        </p:attrNameLst>
                                      </p:cBhvr>
                                      <p:to>
                                        <p:strVal val="visible"/>
                                      </p:to>
                                    </p:set>
                                    <p:animEffect transition="in" filter="fade">
                                      <p:cBhvr>
                                        <p:cTn id="27" dur="1000"/>
                                        <p:tgtEl>
                                          <p:spTgt spid="14362"/>
                                        </p:tgtEl>
                                      </p:cBhvr>
                                    </p:animEffect>
                                    <p:anim calcmode="lin" valueType="num">
                                      <p:cBhvr>
                                        <p:cTn id="28" dur="1000" fill="hold"/>
                                        <p:tgtEl>
                                          <p:spTgt spid="14362"/>
                                        </p:tgtEl>
                                        <p:attrNameLst>
                                          <p:attrName>ppt_x</p:attrName>
                                        </p:attrNameLst>
                                      </p:cBhvr>
                                      <p:tavLst>
                                        <p:tav tm="0">
                                          <p:val>
                                            <p:strVal val="#ppt_x"/>
                                          </p:val>
                                        </p:tav>
                                        <p:tav tm="100000">
                                          <p:val>
                                            <p:strVal val="#ppt_x"/>
                                          </p:val>
                                        </p:tav>
                                      </p:tavLst>
                                    </p:anim>
                                    <p:anim calcmode="lin" valueType="num">
                                      <p:cBhvr>
                                        <p:cTn id="29" dur="1000" fill="hold"/>
                                        <p:tgtEl>
                                          <p:spTgt spid="14362"/>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2350"/>
                            </p:stCondLst>
                            <p:childTnLst>
                              <p:par>
                                <p:cTn id="31" presetID="1" presetClass="entr" presetSubtype="0" fill="hold" grpId="0" nodeType="afterEffect">
                                  <p:stCondLst>
                                    <p:cond delay="0"/>
                                  </p:stCondLst>
                                  <p:childTnLst>
                                    <p:set>
                                      <p:cBhvr>
                                        <p:cTn id="32" dur="1" fill="hold">
                                          <p:stCondLst>
                                            <p:cond delay="0"/>
                                          </p:stCondLst>
                                        </p:cTn>
                                        <p:tgtEl>
                                          <p:spTgt spid="14340"/>
                                        </p:tgtEl>
                                        <p:attrNameLst>
                                          <p:attrName>style.visibility</p:attrName>
                                        </p:attrNameLst>
                                      </p:cBhvr>
                                      <p:to>
                                        <p:strVal val="visible"/>
                                      </p:to>
                                    </p:set>
                                  </p:childTnLst>
                                </p:cTn>
                              </p:par>
                              <p:par>
                                <p:cTn id="33" presetID="56" presetClass="path" presetSubtype="0" accel="50000" decel="50000" fill="hold" grpId="1" nodeType="withEffect">
                                  <p:stCondLst>
                                    <p:cond delay="0"/>
                                  </p:stCondLst>
                                  <p:childTnLst>
                                    <p:animMotion origin="layout" path="M -0.20591 0.347 L 3.42965E-6 -4.44444E-6 " pathEditMode="relative" rAng="0" ptsTypes="AA">
                                      <p:cBhvr>
                                        <p:cTn id="34" dur="500" fill="hold"/>
                                        <p:tgtEl>
                                          <p:spTgt spid="14340"/>
                                        </p:tgtEl>
                                        <p:attrNameLst>
                                          <p:attrName>ppt_x,ppt_y</p:attrName>
                                        </p:attrNameLst>
                                      </p:cBhvr>
                                      <p:rCtr x="10295" y="-17361"/>
                                    </p:animMotion>
                                  </p:childTnLst>
                                </p:cTn>
                              </p:par>
                              <p:par>
                                <p:cTn id="35" presetID="1" presetClass="entr" presetSubtype="0" fill="hold" grpId="0" nodeType="withEffect">
                                  <p:stCondLst>
                                    <p:cond delay="200"/>
                                  </p:stCondLst>
                                  <p:childTnLst>
                                    <p:set>
                                      <p:cBhvr>
                                        <p:cTn id="36" dur="1" fill="hold">
                                          <p:stCondLst>
                                            <p:cond delay="0"/>
                                          </p:stCondLst>
                                        </p:cTn>
                                        <p:tgtEl>
                                          <p:spTgt spid="14344"/>
                                        </p:tgtEl>
                                        <p:attrNameLst>
                                          <p:attrName>style.visibility</p:attrName>
                                        </p:attrNameLst>
                                      </p:cBhvr>
                                      <p:to>
                                        <p:strVal val="visible"/>
                                      </p:to>
                                    </p:set>
                                  </p:childTnLst>
                                </p:cTn>
                              </p:par>
                              <p:par>
                                <p:cTn id="37" presetID="56" presetClass="path" presetSubtype="0" accel="50000" decel="50000" fill="hold" grpId="1" nodeType="withEffect">
                                  <p:stCondLst>
                                    <p:cond delay="200"/>
                                  </p:stCondLst>
                                  <p:childTnLst>
                                    <p:animMotion origin="layout" path="M -0.20593 0.22083 L -3.66463E-6 -1.48148E-6 " pathEditMode="relative" rAng="0" ptsTypes="AA">
                                      <p:cBhvr>
                                        <p:cTn id="38" dur="500" fill="hold"/>
                                        <p:tgtEl>
                                          <p:spTgt spid="14344"/>
                                        </p:tgtEl>
                                        <p:attrNameLst>
                                          <p:attrName>ppt_x,ppt_y</p:attrName>
                                        </p:attrNameLst>
                                      </p:cBhvr>
                                      <p:rCtr x="10300" y="-10800"/>
                                    </p:animMotion>
                                  </p:childTnLst>
                                </p:cTn>
                              </p:par>
                              <p:par>
                                <p:cTn id="39" presetID="1" presetClass="entr" presetSubtype="0" fill="hold" grpId="0" nodeType="withEffect">
                                  <p:stCondLst>
                                    <p:cond delay="400"/>
                                  </p:stCondLst>
                                  <p:childTnLst>
                                    <p:set>
                                      <p:cBhvr>
                                        <p:cTn id="40" dur="1" fill="hold">
                                          <p:stCondLst>
                                            <p:cond delay="0"/>
                                          </p:stCondLst>
                                        </p:cTn>
                                        <p:tgtEl>
                                          <p:spTgt spid="14348"/>
                                        </p:tgtEl>
                                        <p:attrNameLst>
                                          <p:attrName>style.visibility</p:attrName>
                                        </p:attrNameLst>
                                      </p:cBhvr>
                                      <p:to>
                                        <p:strVal val="visible"/>
                                      </p:to>
                                    </p:set>
                                  </p:childTnLst>
                                </p:cTn>
                              </p:par>
                              <p:par>
                                <p:cTn id="41" presetID="56" presetClass="path" presetSubtype="0" accel="50000" decel="50000" fill="hold" grpId="1" nodeType="withEffect">
                                  <p:stCondLst>
                                    <p:cond delay="400"/>
                                  </p:stCondLst>
                                  <p:childTnLst>
                                    <p:animMotion origin="layout" path="M -0.20591 0.0949 L 2.79969E-6 4.07407E-6 " pathEditMode="relative" rAng="0" ptsTypes="AA">
                                      <p:cBhvr>
                                        <p:cTn id="42" dur="500" fill="hold"/>
                                        <p:tgtEl>
                                          <p:spTgt spid="14348"/>
                                        </p:tgtEl>
                                        <p:attrNameLst>
                                          <p:attrName>ppt_x,ppt_y</p:attrName>
                                        </p:attrNameLst>
                                      </p:cBhvr>
                                      <p:rCtr x="10295" y="-4745"/>
                                    </p:animMotion>
                                  </p:childTnLst>
                                </p:cTn>
                              </p:par>
                              <p:par>
                                <p:cTn id="43" presetID="1" presetClass="entr" presetSubtype="0" fill="hold" grpId="0" nodeType="withEffect">
                                  <p:stCondLst>
                                    <p:cond delay="600"/>
                                  </p:stCondLst>
                                  <p:childTnLst>
                                    <p:set>
                                      <p:cBhvr>
                                        <p:cTn id="44" dur="1" fill="hold">
                                          <p:stCondLst>
                                            <p:cond delay="0"/>
                                          </p:stCondLst>
                                        </p:cTn>
                                        <p:tgtEl>
                                          <p:spTgt spid="14352"/>
                                        </p:tgtEl>
                                        <p:attrNameLst>
                                          <p:attrName>style.visibility</p:attrName>
                                        </p:attrNameLst>
                                      </p:cBhvr>
                                      <p:to>
                                        <p:strVal val="visible"/>
                                      </p:to>
                                    </p:set>
                                  </p:childTnLst>
                                </p:cTn>
                              </p:par>
                              <p:par>
                                <p:cTn id="45" presetID="56" presetClass="path" presetSubtype="0" accel="50000" decel="50000" fill="hold" grpId="1" nodeType="withEffect">
                                  <p:stCondLst>
                                    <p:cond delay="600"/>
                                  </p:stCondLst>
                                  <p:childTnLst>
                                    <p:animMotion origin="layout" path="M -0.20591 -0.03102 L 3.90212E-6 4.07407E-6 " pathEditMode="relative" rAng="0" ptsTypes="AA">
                                      <p:cBhvr>
                                        <p:cTn id="46" dur="500" fill="hold"/>
                                        <p:tgtEl>
                                          <p:spTgt spid="14352"/>
                                        </p:tgtEl>
                                        <p:attrNameLst>
                                          <p:attrName>ppt_x,ppt_y</p:attrName>
                                        </p:attrNameLst>
                                      </p:cBhvr>
                                      <p:rCtr x="10295" y="1551"/>
                                    </p:animMotion>
                                  </p:childTnLst>
                                </p:cTn>
                              </p:par>
                              <p:par>
                                <p:cTn id="47" presetID="1" presetClass="entr" presetSubtype="0" fill="hold" grpId="0" nodeType="withEffect">
                                  <p:stCondLst>
                                    <p:cond delay="800"/>
                                  </p:stCondLst>
                                  <p:childTnLst>
                                    <p:set>
                                      <p:cBhvr>
                                        <p:cTn id="48" dur="1" fill="hold">
                                          <p:stCondLst>
                                            <p:cond delay="0"/>
                                          </p:stCondLst>
                                        </p:cTn>
                                        <p:tgtEl>
                                          <p:spTgt spid="14356"/>
                                        </p:tgtEl>
                                        <p:attrNameLst>
                                          <p:attrName>style.visibility</p:attrName>
                                        </p:attrNameLst>
                                      </p:cBhvr>
                                      <p:to>
                                        <p:strVal val="visible"/>
                                      </p:to>
                                    </p:set>
                                  </p:childTnLst>
                                </p:cTn>
                              </p:par>
                              <p:par>
                                <p:cTn id="49" presetID="56" presetClass="path" presetSubtype="0" accel="50000" decel="50000" fill="hold" grpId="1" nodeType="withEffect">
                                  <p:stCondLst>
                                    <p:cond delay="800"/>
                                  </p:stCondLst>
                                  <p:childTnLst>
                                    <p:animMotion origin="layout" path="M -0.20591 -0.15717 L 3.27216E-6 -1.11111E-6 " pathEditMode="relative" rAng="0" ptsTypes="AA">
                                      <p:cBhvr>
                                        <p:cTn id="50" dur="500" fill="hold"/>
                                        <p:tgtEl>
                                          <p:spTgt spid="14356"/>
                                        </p:tgtEl>
                                        <p:attrNameLst>
                                          <p:attrName>ppt_x,ppt_y</p:attrName>
                                        </p:attrNameLst>
                                      </p:cBhvr>
                                      <p:rCtr x="10295" y="7847"/>
                                    </p:animMotion>
                                  </p:childTnLst>
                                </p:cTn>
                              </p:par>
                              <p:par>
                                <p:cTn id="51" presetID="1" presetClass="entr" presetSubtype="0" fill="hold" grpId="0" nodeType="withEffect">
                                  <p:stCondLst>
                                    <p:cond delay="1000"/>
                                  </p:stCondLst>
                                  <p:childTnLst>
                                    <p:set>
                                      <p:cBhvr>
                                        <p:cTn id="52" dur="1" fill="hold">
                                          <p:stCondLst>
                                            <p:cond delay="0"/>
                                          </p:stCondLst>
                                        </p:cTn>
                                        <p:tgtEl>
                                          <p:spTgt spid="14360"/>
                                        </p:tgtEl>
                                        <p:attrNameLst>
                                          <p:attrName>style.visibility</p:attrName>
                                        </p:attrNameLst>
                                      </p:cBhvr>
                                      <p:to>
                                        <p:strVal val="visible"/>
                                      </p:to>
                                    </p:set>
                                  </p:childTnLst>
                                </p:cTn>
                              </p:par>
                              <p:par>
                                <p:cTn id="53" presetID="56" presetClass="path" presetSubtype="0" accel="50000" decel="50000" fill="hold" grpId="1" nodeType="withEffect">
                                  <p:stCondLst>
                                    <p:cond delay="1000"/>
                                  </p:stCondLst>
                                  <p:childTnLst>
                                    <p:animMotion origin="layout" path="M -0.20591 -0.2831 L 2.16973E-6 -3.33333E-6 " pathEditMode="relative" rAng="0" ptsTypes="AA">
                                      <p:cBhvr>
                                        <p:cTn id="54" dur="500" fill="hold"/>
                                        <p:tgtEl>
                                          <p:spTgt spid="14360"/>
                                        </p:tgtEl>
                                        <p:attrNameLst>
                                          <p:attrName>ppt_x,ppt_y</p:attrName>
                                        </p:attrNameLst>
                                      </p:cBhvr>
                                      <p:rCtr x="10295" y="14144"/>
                                    </p:animMotion>
                                  </p:childTnLst>
                                </p:cTn>
                              </p:par>
                            </p:childTnLst>
                          </p:cTn>
                        </p:par>
                        <p:par>
                          <p:cTn id="55" fill="hold">
                            <p:stCondLst>
                              <p:cond delay="3850"/>
                            </p:stCondLst>
                            <p:childTnLst>
                              <p:par>
                                <p:cTn id="56" presetID="31" presetClass="entr" presetSubtype="0" fill="hold" grpId="0" nodeType="afterEffect">
                                  <p:stCondLst>
                                    <p:cond delay="0"/>
                                  </p:stCondLst>
                                  <p:childTnLst>
                                    <p:set>
                                      <p:cBhvr>
                                        <p:cTn id="57" dur="1" fill="hold">
                                          <p:stCondLst>
                                            <p:cond delay="0"/>
                                          </p:stCondLst>
                                        </p:cTn>
                                        <p:tgtEl>
                                          <p:spTgt spid="14341"/>
                                        </p:tgtEl>
                                        <p:attrNameLst>
                                          <p:attrName>style.visibility</p:attrName>
                                        </p:attrNameLst>
                                      </p:cBhvr>
                                      <p:to>
                                        <p:strVal val="visible"/>
                                      </p:to>
                                    </p:set>
                                    <p:anim calcmode="lin" valueType="num">
                                      <p:cBhvr>
                                        <p:cTn id="58" dur="300" fill="hold"/>
                                        <p:tgtEl>
                                          <p:spTgt spid="14341"/>
                                        </p:tgtEl>
                                        <p:attrNameLst>
                                          <p:attrName>ppt_w</p:attrName>
                                        </p:attrNameLst>
                                      </p:cBhvr>
                                      <p:tavLst>
                                        <p:tav tm="0">
                                          <p:val>
                                            <p:fltVal val="0"/>
                                          </p:val>
                                        </p:tav>
                                        <p:tav tm="100000">
                                          <p:val>
                                            <p:strVal val="#ppt_w"/>
                                          </p:val>
                                        </p:tav>
                                      </p:tavLst>
                                    </p:anim>
                                    <p:anim calcmode="lin" valueType="num">
                                      <p:cBhvr>
                                        <p:cTn id="59" dur="300" fill="hold"/>
                                        <p:tgtEl>
                                          <p:spTgt spid="14341"/>
                                        </p:tgtEl>
                                        <p:attrNameLst>
                                          <p:attrName>ppt_h</p:attrName>
                                        </p:attrNameLst>
                                      </p:cBhvr>
                                      <p:tavLst>
                                        <p:tav tm="0">
                                          <p:val>
                                            <p:fltVal val="0"/>
                                          </p:val>
                                        </p:tav>
                                        <p:tav tm="100000">
                                          <p:val>
                                            <p:strVal val="#ppt_h"/>
                                          </p:val>
                                        </p:tav>
                                      </p:tavLst>
                                    </p:anim>
                                    <p:anim calcmode="lin" valueType="num">
                                      <p:cBhvr>
                                        <p:cTn id="60" dur="300" fill="hold"/>
                                        <p:tgtEl>
                                          <p:spTgt spid="14341"/>
                                        </p:tgtEl>
                                        <p:attrNameLst>
                                          <p:attrName>style.rotation</p:attrName>
                                        </p:attrNameLst>
                                      </p:cBhvr>
                                      <p:tavLst>
                                        <p:tav tm="0">
                                          <p:val>
                                            <p:fltVal val="90"/>
                                          </p:val>
                                        </p:tav>
                                        <p:tav tm="100000">
                                          <p:val>
                                            <p:fltVal val="0"/>
                                          </p:val>
                                        </p:tav>
                                      </p:tavLst>
                                    </p:anim>
                                    <p:animEffect transition="in" filter="fade">
                                      <p:cBhvr>
                                        <p:cTn id="61" dur="300"/>
                                        <p:tgtEl>
                                          <p:spTgt spid="14341"/>
                                        </p:tgtEl>
                                      </p:cBhvr>
                                    </p:animEffect>
                                  </p:childTnLst>
                                </p:cTn>
                              </p:par>
                            </p:childTnLst>
                          </p:cTn>
                        </p:par>
                        <p:par>
                          <p:cTn id="62" fill="hold" nodeType="afterGroup">
                            <p:stCondLst>
                              <p:cond delay="4150"/>
                            </p:stCondLst>
                            <p:childTnLst>
                              <p:par>
                                <p:cTn id="63" presetID="22" presetClass="entr" presetSubtype="8" fill="hold" nodeType="afterEffect">
                                  <p:stCondLst>
                                    <p:cond delay="0"/>
                                  </p:stCondLst>
                                  <p:childTnLst>
                                    <p:set>
                                      <p:cBhvr>
                                        <p:cTn id="64" dur="1" fill="hold">
                                          <p:stCondLst>
                                            <p:cond delay="0"/>
                                          </p:stCondLst>
                                        </p:cTn>
                                        <p:tgtEl>
                                          <p:spTgt spid="14338"/>
                                        </p:tgtEl>
                                        <p:attrNameLst>
                                          <p:attrName>style.visibility</p:attrName>
                                        </p:attrNameLst>
                                      </p:cBhvr>
                                      <p:to>
                                        <p:strVal val="visible"/>
                                      </p:to>
                                    </p:set>
                                    <p:animEffect transition="in" filter="wipe(left)">
                                      <p:cBhvr>
                                        <p:cTn id="65" dur="500"/>
                                        <p:tgtEl>
                                          <p:spTgt spid="1433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339"/>
                                        </p:tgtEl>
                                        <p:attrNameLst>
                                          <p:attrName>style.visibility</p:attrName>
                                        </p:attrNameLst>
                                      </p:cBhvr>
                                      <p:to>
                                        <p:strVal val="visible"/>
                                      </p:to>
                                    </p:set>
                                    <p:animEffect transition="in" filter="wipe(left)">
                                      <p:cBhvr>
                                        <p:cTn id="68" dur="500"/>
                                        <p:tgtEl>
                                          <p:spTgt spid="14339"/>
                                        </p:tgtEl>
                                      </p:cBhvr>
                                    </p:animEffect>
                                  </p:childTnLst>
                                </p:cTn>
                              </p:par>
                            </p:childTnLst>
                          </p:cTn>
                        </p:par>
                        <p:par>
                          <p:cTn id="69" fill="hold" nodeType="afterGroup">
                            <p:stCondLst>
                              <p:cond delay="4650"/>
                            </p:stCondLst>
                            <p:childTnLst>
                              <p:par>
                                <p:cTn id="70" presetID="31" presetClass="entr" presetSubtype="0" fill="hold" grpId="0" nodeType="afterEffect">
                                  <p:stCondLst>
                                    <p:cond delay="0"/>
                                  </p:stCondLst>
                                  <p:childTnLst>
                                    <p:set>
                                      <p:cBhvr>
                                        <p:cTn id="71" dur="1" fill="hold">
                                          <p:stCondLst>
                                            <p:cond delay="0"/>
                                          </p:stCondLst>
                                        </p:cTn>
                                        <p:tgtEl>
                                          <p:spTgt spid="14345"/>
                                        </p:tgtEl>
                                        <p:attrNameLst>
                                          <p:attrName>style.visibility</p:attrName>
                                        </p:attrNameLst>
                                      </p:cBhvr>
                                      <p:to>
                                        <p:strVal val="visible"/>
                                      </p:to>
                                    </p:set>
                                    <p:anim calcmode="lin" valueType="num">
                                      <p:cBhvr>
                                        <p:cTn id="72" dur="300" fill="hold"/>
                                        <p:tgtEl>
                                          <p:spTgt spid="14345"/>
                                        </p:tgtEl>
                                        <p:attrNameLst>
                                          <p:attrName>ppt_w</p:attrName>
                                        </p:attrNameLst>
                                      </p:cBhvr>
                                      <p:tavLst>
                                        <p:tav tm="0">
                                          <p:val>
                                            <p:fltVal val="0"/>
                                          </p:val>
                                        </p:tav>
                                        <p:tav tm="100000">
                                          <p:val>
                                            <p:strVal val="#ppt_w"/>
                                          </p:val>
                                        </p:tav>
                                      </p:tavLst>
                                    </p:anim>
                                    <p:anim calcmode="lin" valueType="num">
                                      <p:cBhvr>
                                        <p:cTn id="73" dur="300" fill="hold"/>
                                        <p:tgtEl>
                                          <p:spTgt spid="14345"/>
                                        </p:tgtEl>
                                        <p:attrNameLst>
                                          <p:attrName>ppt_h</p:attrName>
                                        </p:attrNameLst>
                                      </p:cBhvr>
                                      <p:tavLst>
                                        <p:tav tm="0">
                                          <p:val>
                                            <p:fltVal val="0"/>
                                          </p:val>
                                        </p:tav>
                                        <p:tav tm="100000">
                                          <p:val>
                                            <p:strVal val="#ppt_h"/>
                                          </p:val>
                                        </p:tav>
                                      </p:tavLst>
                                    </p:anim>
                                    <p:anim calcmode="lin" valueType="num">
                                      <p:cBhvr>
                                        <p:cTn id="74" dur="300" fill="hold"/>
                                        <p:tgtEl>
                                          <p:spTgt spid="14345"/>
                                        </p:tgtEl>
                                        <p:attrNameLst>
                                          <p:attrName>style.rotation</p:attrName>
                                        </p:attrNameLst>
                                      </p:cBhvr>
                                      <p:tavLst>
                                        <p:tav tm="0">
                                          <p:val>
                                            <p:fltVal val="90"/>
                                          </p:val>
                                        </p:tav>
                                        <p:tav tm="100000">
                                          <p:val>
                                            <p:fltVal val="0"/>
                                          </p:val>
                                        </p:tav>
                                      </p:tavLst>
                                    </p:anim>
                                    <p:animEffect transition="in" filter="fade">
                                      <p:cBhvr>
                                        <p:cTn id="75" dur="300"/>
                                        <p:tgtEl>
                                          <p:spTgt spid="14345"/>
                                        </p:tgtEl>
                                      </p:cBhvr>
                                    </p:animEffect>
                                  </p:childTnLst>
                                </p:cTn>
                              </p:par>
                            </p:childTnLst>
                          </p:cTn>
                        </p:par>
                        <p:par>
                          <p:cTn id="76" fill="hold" nodeType="afterGroup">
                            <p:stCondLst>
                              <p:cond delay="4950"/>
                            </p:stCondLst>
                            <p:childTnLst>
                              <p:par>
                                <p:cTn id="77" presetID="22" presetClass="entr" presetSubtype="8" fill="hold" nodeType="afterEffect">
                                  <p:stCondLst>
                                    <p:cond delay="0"/>
                                  </p:stCondLst>
                                  <p:childTnLst>
                                    <p:set>
                                      <p:cBhvr>
                                        <p:cTn id="78" dur="1" fill="hold">
                                          <p:stCondLst>
                                            <p:cond delay="0"/>
                                          </p:stCondLst>
                                        </p:cTn>
                                        <p:tgtEl>
                                          <p:spTgt spid="14342"/>
                                        </p:tgtEl>
                                        <p:attrNameLst>
                                          <p:attrName>style.visibility</p:attrName>
                                        </p:attrNameLst>
                                      </p:cBhvr>
                                      <p:to>
                                        <p:strVal val="visible"/>
                                      </p:to>
                                    </p:set>
                                    <p:animEffect transition="in" filter="wipe(left)">
                                      <p:cBhvr>
                                        <p:cTn id="79" dur="500"/>
                                        <p:tgtEl>
                                          <p:spTgt spid="1434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4343"/>
                                        </p:tgtEl>
                                        <p:attrNameLst>
                                          <p:attrName>style.visibility</p:attrName>
                                        </p:attrNameLst>
                                      </p:cBhvr>
                                      <p:to>
                                        <p:strVal val="visible"/>
                                      </p:to>
                                    </p:set>
                                    <p:animEffect transition="in" filter="wipe(left)">
                                      <p:cBhvr>
                                        <p:cTn id="82" dur="500"/>
                                        <p:tgtEl>
                                          <p:spTgt spid="14343"/>
                                        </p:tgtEl>
                                      </p:cBhvr>
                                    </p:animEffect>
                                  </p:childTnLst>
                                </p:cTn>
                              </p:par>
                            </p:childTnLst>
                          </p:cTn>
                        </p:par>
                        <p:par>
                          <p:cTn id="83" fill="hold" nodeType="afterGroup">
                            <p:stCondLst>
                              <p:cond delay="5450"/>
                            </p:stCondLst>
                            <p:childTnLst>
                              <p:par>
                                <p:cTn id="84" presetID="31" presetClass="entr" presetSubtype="0" fill="hold" grpId="0" nodeType="afterEffect">
                                  <p:stCondLst>
                                    <p:cond delay="0"/>
                                  </p:stCondLst>
                                  <p:childTnLst>
                                    <p:set>
                                      <p:cBhvr>
                                        <p:cTn id="85" dur="1" fill="hold">
                                          <p:stCondLst>
                                            <p:cond delay="0"/>
                                          </p:stCondLst>
                                        </p:cTn>
                                        <p:tgtEl>
                                          <p:spTgt spid="14349"/>
                                        </p:tgtEl>
                                        <p:attrNameLst>
                                          <p:attrName>style.visibility</p:attrName>
                                        </p:attrNameLst>
                                      </p:cBhvr>
                                      <p:to>
                                        <p:strVal val="visible"/>
                                      </p:to>
                                    </p:set>
                                    <p:anim calcmode="lin" valueType="num">
                                      <p:cBhvr>
                                        <p:cTn id="86" dur="300" fill="hold"/>
                                        <p:tgtEl>
                                          <p:spTgt spid="14349"/>
                                        </p:tgtEl>
                                        <p:attrNameLst>
                                          <p:attrName>ppt_w</p:attrName>
                                        </p:attrNameLst>
                                      </p:cBhvr>
                                      <p:tavLst>
                                        <p:tav tm="0">
                                          <p:val>
                                            <p:fltVal val="0"/>
                                          </p:val>
                                        </p:tav>
                                        <p:tav tm="100000">
                                          <p:val>
                                            <p:strVal val="#ppt_w"/>
                                          </p:val>
                                        </p:tav>
                                      </p:tavLst>
                                    </p:anim>
                                    <p:anim calcmode="lin" valueType="num">
                                      <p:cBhvr>
                                        <p:cTn id="87" dur="300" fill="hold"/>
                                        <p:tgtEl>
                                          <p:spTgt spid="14349"/>
                                        </p:tgtEl>
                                        <p:attrNameLst>
                                          <p:attrName>ppt_h</p:attrName>
                                        </p:attrNameLst>
                                      </p:cBhvr>
                                      <p:tavLst>
                                        <p:tav tm="0">
                                          <p:val>
                                            <p:fltVal val="0"/>
                                          </p:val>
                                        </p:tav>
                                        <p:tav tm="100000">
                                          <p:val>
                                            <p:strVal val="#ppt_h"/>
                                          </p:val>
                                        </p:tav>
                                      </p:tavLst>
                                    </p:anim>
                                    <p:anim calcmode="lin" valueType="num">
                                      <p:cBhvr>
                                        <p:cTn id="88" dur="300" fill="hold"/>
                                        <p:tgtEl>
                                          <p:spTgt spid="14349"/>
                                        </p:tgtEl>
                                        <p:attrNameLst>
                                          <p:attrName>style.rotation</p:attrName>
                                        </p:attrNameLst>
                                      </p:cBhvr>
                                      <p:tavLst>
                                        <p:tav tm="0">
                                          <p:val>
                                            <p:fltVal val="90"/>
                                          </p:val>
                                        </p:tav>
                                        <p:tav tm="100000">
                                          <p:val>
                                            <p:fltVal val="0"/>
                                          </p:val>
                                        </p:tav>
                                      </p:tavLst>
                                    </p:anim>
                                    <p:animEffect transition="in" filter="fade">
                                      <p:cBhvr>
                                        <p:cTn id="89" dur="300"/>
                                        <p:tgtEl>
                                          <p:spTgt spid="14349"/>
                                        </p:tgtEl>
                                      </p:cBhvr>
                                    </p:animEffect>
                                  </p:childTnLst>
                                </p:cTn>
                              </p:par>
                            </p:childTnLst>
                          </p:cTn>
                        </p:par>
                        <p:par>
                          <p:cTn id="90" fill="hold" nodeType="afterGroup">
                            <p:stCondLst>
                              <p:cond delay="5750"/>
                            </p:stCondLst>
                            <p:childTnLst>
                              <p:par>
                                <p:cTn id="91" presetID="22" presetClass="entr" presetSubtype="8" fill="hold" nodeType="afterEffect">
                                  <p:stCondLst>
                                    <p:cond delay="0"/>
                                  </p:stCondLst>
                                  <p:childTnLst>
                                    <p:set>
                                      <p:cBhvr>
                                        <p:cTn id="92" dur="1" fill="hold">
                                          <p:stCondLst>
                                            <p:cond delay="0"/>
                                          </p:stCondLst>
                                        </p:cTn>
                                        <p:tgtEl>
                                          <p:spTgt spid="14346"/>
                                        </p:tgtEl>
                                        <p:attrNameLst>
                                          <p:attrName>style.visibility</p:attrName>
                                        </p:attrNameLst>
                                      </p:cBhvr>
                                      <p:to>
                                        <p:strVal val="visible"/>
                                      </p:to>
                                    </p:set>
                                    <p:animEffect transition="in" filter="wipe(left)">
                                      <p:cBhvr>
                                        <p:cTn id="93" dur="500"/>
                                        <p:tgtEl>
                                          <p:spTgt spid="1434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4347"/>
                                        </p:tgtEl>
                                        <p:attrNameLst>
                                          <p:attrName>style.visibility</p:attrName>
                                        </p:attrNameLst>
                                      </p:cBhvr>
                                      <p:to>
                                        <p:strVal val="visible"/>
                                      </p:to>
                                    </p:set>
                                    <p:animEffect transition="in" filter="wipe(left)">
                                      <p:cBhvr>
                                        <p:cTn id="96" dur="500"/>
                                        <p:tgtEl>
                                          <p:spTgt spid="14347"/>
                                        </p:tgtEl>
                                      </p:cBhvr>
                                    </p:animEffect>
                                  </p:childTnLst>
                                </p:cTn>
                              </p:par>
                            </p:childTnLst>
                          </p:cTn>
                        </p:par>
                        <p:par>
                          <p:cTn id="97" fill="hold" nodeType="afterGroup">
                            <p:stCondLst>
                              <p:cond delay="6250"/>
                            </p:stCondLst>
                            <p:childTnLst>
                              <p:par>
                                <p:cTn id="98" presetID="31" presetClass="entr" presetSubtype="0" fill="hold" grpId="0" nodeType="afterEffect">
                                  <p:stCondLst>
                                    <p:cond delay="0"/>
                                  </p:stCondLst>
                                  <p:childTnLst>
                                    <p:set>
                                      <p:cBhvr>
                                        <p:cTn id="99" dur="1" fill="hold">
                                          <p:stCondLst>
                                            <p:cond delay="0"/>
                                          </p:stCondLst>
                                        </p:cTn>
                                        <p:tgtEl>
                                          <p:spTgt spid="14353"/>
                                        </p:tgtEl>
                                        <p:attrNameLst>
                                          <p:attrName>style.visibility</p:attrName>
                                        </p:attrNameLst>
                                      </p:cBhvr>
                                      <p:to>
                                        <p:strVal val="visible"/>
                                      </p:to>
                                    </p:set>
                                    <p:anim calcmode="lin" valueType="num">
                                      <p:cBhvr>
                                        <p:cTn id="100" dur="300" fill="hold"/>
                                        <p:tgtEl>
                                          <p:spTgt spid="14353"/>
                                        </p:tgtEl>
                                        <p:attrNameLst>
                                          <p:attrName>ppt_w</p:attrName>
                                        </p:attrNameLst>
                                      </p:cBhvr>
                                      <p:tavLst>
                                        <p:tav tm="0">
                                          <p:val>
                                            <p:fltVal val="0"/>
                                          </p:val>
                                        </p:tav>
                                        <p:tav tm="100000">
                                          <p:val>
                                            <p:strVal val="#ppt_w"/>
                                          </p:val>
                                        </p:tav>
                                      </p:tavLst>
                                    </p:anim>
                                    <p:anim calcmode="lin" valueType="num">
                                      <p:cBhvr>
                                        <p:cTn id="101" dur="300" fill="hold"/>
                                        <p:tgtEl>
                                          <p:spTgt spid="14353"/>
                                        </p:tgtEl>
                                        <p:attrNameLst>
                                          <p:attrName>ppt_h</p:attrName>
                                        </p:attrNameLst>
                                      </p:cBhvr>
                                      <p:tavLst>
                                        <p:tav tm="0">
                                          <p:val>
                                            <p:fltVal val="0"/>
                                          </p:val>
                                        </p:tav>
                                        <p:tav tm="100000">
                                          <p:val>
                                            <p:strVal val="#ppt_h"/>
                                          </p:val>
                                        </p:tav>
                                      </p:tavLst>
                                    </p:anim>
                                    <p:anim calcmode="lin" valueType="num">
                                      <p:cBhvr>
                                        <p:cTn id="102" dur="300" fill="hold"/>
                                        <p:tgtEl>
                                          <p:spTgt spid="14353"/>
                                        </p:tgtEl>
                                        <p:attrNameLst>
                                          <p:attrName>style.rotation</p:attrName>
                                        </p:attrNameLst>
                                      </p:cBhvr>
                                      <p:tavLst>
                                        <p:tav tm="0">
                                          <p:val>
                                            <p:fltVal val="90"/>
                                          </p:val>
                                        </p:tav>
                                        <p:tav tm="100000">
                                          <p:val>
                                            <p:fltVal val="0"/>
                                          </p:val>
                                        </p:tav>
                                      </p:tavLst>
                                    </p:anim>
                                    <p:animEffect transition="in" filter="fade">
                                      <p:cBhvr>
                                        <p:cTn id="103" dur="300"/>
                                        <p:tgtEl>
                                          <p:spTgt spid="14353"/>
                                        </p:tgtEl>
                                      </p:cBhvr>
                                    </p:animEffect>
                                  </p:childTnLst>
                                </p:cTn>
                              </p:par>
                            </p:childTnLst>
                          </p:cTn>
                        </p:par>
                        <p:par>
                          <p:cTn id="104" fill="hold" nodeType="afterGroup">
                            <p:stCondLst>
                              <p:cond delay="6550"/>
                            </p:stCondLst>
                            <p:childTnLst>
                              <p:par>
                                <p:cTn id="105" presetID="22" presetClass="entr" presetSubtype="8" fill="hold" nodeType="afterEffect">
                                  <p:stCondLst>
                                    <p:cond delay="0"/>
                                  </p:stCondLst>
                                  <p:childTnLst>
                                    <p:set>
                                      <p:cBhvr>
                                        <p:cTn id="106" dur="1" fill="hold">
                                          <p:stCondLst>
                                            <p:cond delay="0"/>
                                          </p:stCondLst>
                                        </p:cTn>
                                        <p:tgtEl>
                                          <p:spTgt spid="14350"/>
                                        </p:tgtEl>
                                        <p:attrNameLst>
                                          <p:attrName>style.visibility</p:attrName>
                                        </p:attrNameLst>
                                      </p:cBhvr>
                                      <p:to>
                                        <p:strVal val="visible"/>
                                      </p:to>
                                    </p:set>
                                    <p:animEffect transition="in" filter="wipe(left)">
                                      <p:cBhvr>
                                        <p:cTn id="107" dur="500"/>
                                        <p:tgtEl>
                                          <p:spTgt spid="14350"/>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14351"/>
                                        </p:tgtEl>
                                        <p:attrNameLst>
                                          <p:attrName>style.visibility</p:attrName>
                                        </p:attrNameLst>
                                      </p:cBhvr>
                                      <p:to>
                                        <p:strVal val="visible"/>
                                      </p:to>
                                    </p:set>
                                    <p:animEffect transition="in" filter="wipe(left)">
                                      <p:cBhvr>
                                        <p:cTn id="110" dur="500"/>
                                        <p:tgtEl>
                                          <p:spTgt spid="14351"/>
                                        </p:tgtEl>
                                      </p:cBhvr>
                                    </p:animEffect>
                                  </p:childTnLst>
                                </p:cTn>
                              </p:par>
                            </p:childTnLst>
                          </p:cTn>
                        </p:par>
                        <p:par>
                          <p:cTn id="111" fill="hold" nodeType="afterGroup">
                            <p:stCondLst>
                              <p:cond delay="7050"/>
                            </p:stCondLst>
                            <p:childTnLst>
                              <p:par>
                                <p:cTn id="112" presetID="31" presetClass="entr" presetSubtype="0" fill="hold" grpId="0" nodeType="afterEffect">
                                  <p:stCondLst>
                                    <p:cond delay="0"/>
                                  </p:stCondLst>
                                  <p:childTnLst>
                                    <p:set>
                                      <p:cBhvr>
                                        <p:cTn id="113" dur="1" fill="hold">
                                          <p:stCondLst>
                                            <p:cond delay="0"/>
                                          </p:stCondLst>
                                        </p:cTn>
                                        <p:tgtEl>
                                          <p:spTgt spid="14357"/>
                                        </p:tgtEl>
                                        <p:attrNameLst>
                                          <p:attrName>style.visibility</p:attrName>
                                        </p:attrNameLst>
                                      </p:cBhvr>
                                      <p:to>
                                        <p:strVal val="visible"/>
                                      </p:to>
                                    </p:set>
                                    <p:anim calcmode="lin" valueType="num">
                                      <p:cBhvr>
                                        <p:cTn id="114" dur="300" fill="hold"/>
                                        <p:tgtEl>
                                          <p:spTgt spid="14357"/>
                                        </p:tgtEl>
                                        <p:attrNameLst>
                                          <p:attrName>ppt_w</p:attrName>
                                        </p:attrNameLst>
                                      </p:cBhvr>
                                      <p:tavLst>
                                        <p:tav tm="0">
                                          <p:val>
                                            <p:fltVal val="0"/>
                                          </p:val>
                                        </p:tav>
                                        <p:tav tm="100000">
                                          <p:val>
                                            <p:strVal val="#ppt_w"/>
                                          </p:val>
                                        </p:tav>
                                      </p:tavLst>
                                    </p:anim>
                                    <p:anim calcmode="lin" valueType="num">
                                      <p:cBhvr>
                                        <p:cTn id="115" dur="300" fill="hold"/>
                                        <p:tgtEl>
                                          <p:spTgt spid="14357"/>
                                        </p:tgtEl>
                                        <p:attrNameLst>
                                          <p:attrName>ppt_h</p:attrName>
                                        </p:attrNameLst>
                                      </p:cBhvr>
                                      <p:tavLst>
                                        <p:tav tm="0">
                                          <p:val>
                                            <p:fltVal val="0"/>
                                          </p:val>
                                        </p:tav>
                                        <p:tav tm="100000">
                                          <p:val>
                                            <p:strVal val="#ppt_h"/>
                                          </p:val>
                                        </p:tav>
                                      </p:tavLst>
                                    </p:anim>
                                    <p:anim calcmode="lin" valueType="num">
                                      <p:cBhvr>
                                        <p:cTn id="116" dur="300" fill="hold"/>
                                        <p:tgtEl>
                                          <p:spTgt spid="14357"/>
                                        </p:tgtEl>
                                        <p:attrNameLst>
                                          <p:attrName>style.rotation</p:attrName>
                                        </p:attrNameLst>
                                      </p:cBhvr>
                                      <p:tavLst>
                                        <p:tav tm="0">
                                          <p:val>
                                            <p:fltVal val="90"/>
                                          </p:val>
                                        </p:tav>
                                        <p:tav tm="100000">
                                          <p:val>
                                            <p:fltVal val="0"/>
                                          </p:val>
                                        </p:tav>
                                      </p:tavLst>
                                    </p:anim>
                                    <p:animEffect transition="in" filter="fade">
                                      <p:cBhvr>
                                        <p:cTn id="117" dur="300"/>
                                        <p:tgtEl>
                                          <p:spTgt spid="14357"/>
                                        </p:tgtEl>
                                      </p:cBhvr>
                                    </p:animEffect>
                                  </p:childTnLst>
                                </p:cTn>
                              </p:par>
                            </p:childTnLst>
                          </p:cTn>
                        </p:par>
                        <p:par>
                          <p:cTn id="118" fill="hold" nodeType="afterGroup">
                            <p:stCondLst>
                              <p:cond delay="7350"/>
                            </p:stCondLst>
                            <p:childTnLst>
                              <p:par>
                                <p:cTn id="119" presetID="22" presetClass="entr" presetSubtype="8" fill="hold" nodeType="afterEffect">
                                  <p:stCondLst>
                                    <p:cond delay="0"/>
                                  </p:stCondLst>
                                  <p:childTnLst>
                                    <p:set>
                                      <p:cBhvr>
                                        <p:cTn id="120" dur="1" fill="hold">
                                          <p:stCondLst>
                                            <p:cond delay="0"/>
                                          </p:stCondLst>
                                        </p:cTn>
                                        <p:tgtEl>
                                          <p:spTgt spid="14354"/>
                                        </p:tgtEl>
                                        <p:attrNameLst>
                                          <p:attrName>style.visibility</p:attrName>
                                        </p:attrNameLst>
                                      </p:cBhvr>
                                      <p:to>
                                        <p:strVal val="visible"/>
                                      </p:to>
                                    </p:set>
                                    <p:animEffect transition="in" filter="wipe(left)">
                                      <p:cBhvr>
                                        <p:cTn id="121" dur="500"/>
                                        <p:tgtEl>
                                          <p:spTgt spid="14354"/>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4355"/>
                                        </p:tgtEl>
                                        <p:attrNameLst>
                                          <p:attrName>style.visibility</p:attrName>
                                        </p:attrNameLst>
                                      </p:cBhvr>
                                      <p:to>
                                        <p:strVal val="visible"/>
                                      </p:to>
                                    </p:set>
                                    <p:animEffect transition="in" filter="wipe(left)">
                                      <p:cBhvr>
                                        <p:cTn id="124" dur="500"/>
                                        <p:tgtEl>
                                          <p:spTgt spid="14355"/>
                                        </p:tgtEl>
                                      </p:cBhvr>
                                    </p:animEffect>
                                  </p:childTnLst>
                                </p:cTn>
                              </p:par>
                            </p:childTnLst>
                          </p:cTn>
                        </p:par>
                        <p:par>
                          <p:cTn id="125" fill="hold" nodeType="afterGroup">
                            <p:stCondLst>
                              <p:cond delay="7850"/>
                            </p:stCondLst>
                            <p:childTnLst>
                              <p:par>
                                <p:cTn id="126" presetID="31" presetClass="entr" presetSubtype="0" fill="hold" grpId="0" nodeType="afterEffect">
                                  <p:stCondLst>
                                    <p:cond delay="0"/>
                                  </p:stCondLst>
                                  <p:childTnLst>
                                    <p:set>
                                      <p:cBhvr>
                                        <p:cTn id="127" dur="1" fill="hold">
                                          <p:stCondLst>
                                            <p:cond delay="0"/>
                                          </p:stCondLst>
                                        </p:cTn>
                                        <p:tgtEl>
                                          <p:spTgt spid="14361"/>
                                        </p:tgtEl>
                                        <p:attrNameLst>
                                          <p:attrName>style.visibility</p:attrName>
                                        </p:attrNameLst>
                                      </p:cBhvr>
                                      <p:to>
                                        <p:strVal val="visible"/>
                                      </p:to>
                                    </p:set>
                                    <p:anim calcmode="lin" valueType="num">
                                      <p:cBhvr>
                                        <p:cTn id="128" dur="300" fill="hold"/>
                                        <p:tgtEl>
                                          <p:spTgt spid="14361"/>
                                        </p:tgtEl>
                                        <p:attrNameLst>
                                          <p:attrName>ppt_w</p:attrName>
                                        </p:attrNameLst>
                                      </p:cBhvr>
                                      <p:tavLst>
                                        <p:tav tm="0">
                                          <p:val>
                                            <p:fltVal val="0"/>
                                          </p:val>
                                        </p:tav>
                                        <p:tav tm="100000">
                                          <p:val>
                                            <p:strVal val="#ppt_w"/>
                                          </p:val>
                                        </p:tav>
                                      </p:tavLst>
                                    </p:anim>
                                    <p:anim calcmode="lin" valueType="num">
                                      <p:cBhvr>
                                        <p:cTn id="129" dur="300" fill="hold"/>
                                        <p:tgtEl>
                                          <p:spTgt spid="14361"/>
                                        </p:tgtEl>
                                        <p:attrNameLst>
                                          <p:attrName>ppt_h</p:attrName>
                                        </p:attrNameLst>
                                      </p:cBhvr>
                                      <p:tavLst>
                                        <p:tav tm="0">
                                          <p:val>
                                            <p:fltVal val="0"/>
                                          </p:val>
                                        </p:tav>
                                        <p:tav tm="100000">
                                          <p:val>
                                            <p:strVal val="#ppt_h"/>
                                          </p:val>
                                        </p:tav>
                                      </p:tavLst>
                                    </p:anim>
                                    <p:anim calcmode="lin" valueType="num">
                                      <p:cBhvr>
                                        <p:cTn id="130" dur="300" fill="hold"/>
                                        <p:tgtEl>
                                          <p:spTgt spid="14361"/>
                                        </p:tgtEl>
                                        <p:attrNameLst>
                                          <p:attrName>style.rotation</p:attrName>
                                        </p:attrNameLst>
                                      </p:cBhvr>
                                      <p:tavLst>
                                        <p:tav tm="0">
                                          <p:val>
                                            <p:fltVal val="90"/>
                                          </p:val>
                                        </p:tav>
                                        <p:tav tm="100000">
                                          <p:val>
                                            <p:fltVal val="0"/>
                                          </p:val>
                                        </p:tav>
                                      </p:tavLst>
                                    </p:anim>
                                    <p:animEffect transition="in" filter="fade">
                                      <p:cBhvr>
                                        <p:cTn id="131" dur="300"/>
                                        <p:tgtEl>
                                          <p:spTgt spid="14361"/>
                                        </p:tgtEl>
                                      </p:cBhvr>
                                    </p:animEffect>
                                  </p:childTnLst>
                                </p:cTn>
                              </p:par>
                            </p:childTnLst>
                          </p:cTn>
                        </p:par>
                        <p:par>
                          <p:cTn id="132" fill="hold" nodeType="afterGroup">
                            <p:stCondLst>
                              <p:cond delay="8150"/>
                            </p:stCondLst>
                            <p:childTnLst>
                              <p:par>
                                <p:cTn id="133" presetID="22" presetClass="entr" presetSubtype="8" fill="hold" nodeType="afterEffect">
                                  <p:stCondLst>
                                    <p:cond delay="0"/>
                                  </p:stCondLst>
                                  <p:childTnLst>
                                    <p:set>
                                      <p:cBhvr>
                                        <p:cTn id="134" dur="1" fill="hold">
                                          <p:stCondLst>
                                            <p:cond delay="0"/>
                                          </p:stCondLst>
                                        </p:cTn>
                                        <p:tgtEl>
                                          <p:spTgt spid="14358"/>
                                        </p:tgtEl>
                                        <p:attrNameLst>
                                          <p:attrName>style.visibility</p:attrName>
                                        </p:attrNameLst>
                                      </p:cBhvr>
                                      <p:to>
                                        <p:strVal val="visible"/>
                                      </p:to>
                                    </p:set>
                                    <p:animEffect transition="in" filter="wipe(left)">
                                      <p:cBhvr>
                                        <p:cTn id="135" dur="500"/>
                                        <p:tgtEl>
                                          <p:spTgt spid="14358"/>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14359"/>
                                        </p:tgtEl>
                                        <p:attrNameLst>
                                          <p:attrName>style.visibility</p:attrName>
                                        </p:attrNameLst>
                                      </p:cBhvr>
                                      <p:to>
                                        <p:strVal val="visible"/>
                                      </p:to>
                                    </p:set>
                                    <p:animEffect transition="in" filter="wipe(left)">
                                      <p:cBhvr>
                                        <p:cTn id="138" dur="500"/>
                                        <p:tgtEl>
                                          <p:spTgt spid="1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autoUpdateAnimBg="0"/>
      <p:bldP spid="14340" grpId="0" animBg="1" autoUpdateAnimBg="0"/>
      <p:bldP spid="14340" grpId="1" animBg="1" autoUpdateAnimBg="0"/>
      <p:bldP spid="14341" grpId="0" autoUpdateAnimBg="0"/>
      <p:bldP spid="14343" grpId="0" animBg="1" autoUpdateAnimBg="0"/>
      <p:bldP spid="14344" grpId="0" animBg="1" autoUpdateAnimBg="0"/>
      <p:bldP spid="14344" grpId="1" animBg="1" autoUpdateAnimBg="0"/>
      <p:bldP spid="14345" grpId="0" autoUpdateAnimBg="0"/>
      <p:bldP spid="14347" grpId="0" animBg="1" autoUpdateAnimBg="0"/>
      <p:bldP spid="14348" grpId="0" animBg="1" autoUpdateAnimBg="0"/>
      <p:bldP spid="14348" grpId="1" animBg="1" autoUpdateAnimBg="0"/>
      <p:bldP spid="14349" grpId="0" autoUpdateAnimBg="0"/>
      <p:bldP spid="14351" grpId="0" animBg="1" autoUpdateAnimBg="0"/>
      <p:bldP spid="14352" grpId="0" animBg="1" autoUpdateAnimBg="0"/>
      <p:bldP spid="14352" grpId="1" animBg="1" autoUpdateAnimBg="0"/>
      <p:bldP spid="14353" grpId="0" autoUpdateAnimBg="0"/>
      <p:bldP spid="14355" grpId="0" animBg="1" autoUpdateAnimBg="0"/>
      <p:bldP spid="14356" grpId="0" animBg="1" autoUpdateAnimBg="0"/>
      <p:bldP spid="14356" grpId="1" animBg="1" autoUpdateAnimBg="0"/>
      <p:bldP spid="14357" grpId="0" autoUpdateAnimBg="0"/>
      <p:bldP spid="14359" grpId="0" animBg="1" autoUpdateAnimBg="0"/>
      <p:bldP spid="14360" grpId="0" animBg="1" autoUpdateAnimBg="0"/>
      <p:bldP spid="14360" grpId="1" animBg="1" autoUpdateAnimBg="0"/>
      <p:bldP spid="14361" grpId="0" autoUpdateAnimBg="0"/>
      <p:bldP spid="14363" grpId="0" autoUpdateAnimBg="0"/>
      <p:bldP spid="14364" grpId="0" autoUpdateAnimBg="0"/>
      <p:bldP spid="14365"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透射率</a:t>
            </a: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的估计</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p:cNvSpPr txBox="1"/>
              <p:nvPr/>
            </p:nvSpPr>
            <p:spPr>
              <a:xfrm>
                <a:off x="1057821" y="3717032"/>
                <a:ext cx="9217024" cy="3539880"/>
              </a:xfrm>
              <a:prstGeom prst="rect">
                <a:avLst/>
              </a:prstGeom>
              <a:noFill/>
            </p:spPr>
            <p:txBody>
              <a:bodyPr wrap="square" rtlCol="0">
                <a:spAutoFit/>
              </a:bodyPr>
              <a:lstStyle/>
              <a:p>
                <a:r>
                  <a:rPr lang="zh-CN" altLang="en-US" sz="2400" dirty="0" smtClean="0">
                    <a:solidFill>
                      <a:srgbClr val="FF0000"/>
                    </a:solidFill>
                    <a:latin typeface="+mn-ea"/>
                    <a:ea typeface="+mn-ea"/>
                  </a:rPr>
                  <a:t>优化</a:t>
                </a:r>
                <a:r>
                  <a:rPr lang="zh-CN" altLang="en-US" sz="2400" dirty="0" smtClean="0">
                    <a:solidFill>
                      <a:schemeClr val="accent2">
                        <a:lumMod val="75000"/>
                      </a:schemeClr>
                    </a:solidFill>
                    <a:latin typeface="+mn-ea"/>
                    <a:ea typeface="+mn-ea"/>
                  </a:rPr>
                  <a:t>：事实上，即使晴朗的日子，大气也并不是完全没有任何微粒。所以当我们看远处的物体时，阴霾依然存在。此外，阴霾的存在是人类感知深度的基本线索。如果我们彻底消除阴霾，反而会使得图像可能看起来不自然。因此，通过引入一个常量参数，我们可以选择为远处的物体保留极少量的雾霾：</a:t>
                </a:r>
                <a:endParaRPr lang="en-US" altLang="zh-CN" sz="2400" dirty="0">
                  <a:solidFill>
                    <a:schemeClr val="accent2">
                      <a:lumMod val="75000"/>
                    </a:schemeClr>
                  </a:solidFill>
                  <a:latin typeface="+mn-ea"/>
                  <a:ea typeface="+mn-ea"/>
                </a:endParaRPr>
              </a:p>
              <a:p>
                <a:pPr/>
                <a14:m>
                  <m:oMathPara xmlns:m="http://schemas.openxmlformats.org/officeDocument/2006/math">
                    <m:oMathParaPr>
                      <m:jc m:val="centerGroup"/>
                    </m:oMathParaPr>
                    <m:oMath xmlns:m="http://schemas.openxmlformats.org/officeDocument/2006/math">
                      <m:acc>
                        <m:accPr>
                          <m:chr m:val="̃"/>
                          <m:ctrlPr>
                            <a:rPr lang="zh-CN" altLang="zh-CN" sz="2400" i="1">
                              <a:solidFill>
                                <a:schemeClr val="accent2">
                                  <a:lumMod val="75000"/>
                                </a:schemeClr>
                              </a:solidFill>
                              <a:latin typeface="Cambria Math"/>
                              <a:ea typeface="+mn-ea"/>
                            </a:rPr>
                          </m:ctrlPr>
                        </m:accPr>
                        <m:e>
                          <m:r>
                            <a:rPr lang="en-US" altLang="zh-CN" sz="2400" i="1">
                              <a:solidFill>
                                <a:schemeClr val="accent2">
                                  <a:lumMod val="75000"/>
                                </a:schemeClr>
                              </a:solidFill>
                              <a:latin typeface="Cambria Math"/>
                              <a:ea typeface="+mn-ea"/>
                            </a:rPr>
                            <m:t>𝑡</m:t>
                          </m:r>
                        </m:e>
                      </m:acc>
                      <m:d>
                        <m:dPr>
                          <m:ctrlPr>
                            <a:rPr lang="zh-CN" altLang="zh-CN" sz="2400" i="1">
                              <a:solidFill>
                                <a:schemeClr val="accent2">
                                  <a:lumMod val="75000"/>
                                </a:schemeClr>
                              </a:solidFill>
                              <a:latin typeface="Cambria Math"/>
                              <a:ea typeface="+mn-ea"/>
                            </a:rPr>
                          </m:ctrlPr>
                        </m:dPr>
                        <m:e>
                          <m:r>
                            <a:rPr lang="en-US" altLang="zh-CN" sz="2400" i="1">
                              <a:solidFill>
                                <a:schemeClr val="accent2">
                                  <a:lumMod val="75000"/>
                                </a:schemeClr>
                              </a:solidFill>
                              <a:latin typeface="Cambria Math"/>
                              <a:ea typeface="+mn-ea"/>
                            </a:rPr>
                            <m:t>𝑥</m:t>
                          </m:r>
                        </m:e>
                      </m:d>
                      <m:r>
                        <a:rPr lang="en-US" altLang="zh-CN" sz="2400">
                          <a:solidFill>
                            <a:schemeClr val="accent2">
                              <a:lumMod val="75000"/>
                            </a:schemeClr>
                          </a:solidFill>
                          <a:latin typeface="Cambria Math"/>
                          <a:ea typeface="+mn-ea"/>
                        </a:rPr>
                        <m:t>=1</m:t>
                      </m:r>
                      <m:r>
                        <a:rPr lang="en-US" altLang="zh-CN" sz="2400" i="1">
                          <a:solidFill>
                            <a:schemeClr val="accent2">
                              <a:lumMod val="75000"/>
                            </a:schemeClr>
                          </a:solidFill>
                          <a:latin typeface="Cambria Math"/>
                          <a:ea typeface="+mn-ea"/>
                        </a:rPr>
                        <m:t>−</m:t>
                      </m:r>
                      <m:r>
                        <a:rPr lang="en-US" altLang="zh-CN" sz="2400" b="0" i="1" smtClean="0">
                          <a:solidFill>
                            <a:schemeClr val="accent2">
                              <a:lumMod val="75000"/>
                            </a:schemeClr>
                          </a:solidFill>
                          <a:latin typeface="Cambria Math"/>
                          <a:ea typeface="+mn-ea"/>
                        </a:rPr>
                        <m:t>𝑤</m:t>
                      </m:r>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𝑦</m:t>
                              </m:r>
                              <m:r>
                                <a:rPr lang="en-US" altLang="zh-CN" sz="2400" i="1">
                                  <a:solidFill>
                                    <a:schemeClr val="accent2">
                                      <a:lumMod val="75000"/>
                                    </a:schemeClr>
                                  </a:solidFill>
                                  <a:latin typeface="Cambria Math"/>
                                  <a:ea typeface="+mn-ea"/>
                                </a:rPr>
                                <m:t>∈</m:t>
                              </m:r>
                              <m:r>
                                <m:rPr>
                                  <m:sty m:val="p"/>
                                </m:rPr>
                                <a:rPr lang="en-US" altLang="zh-CN" sz="2400">
                                  <a:solidFill>
                                    <a:schemeClr val="accent2">
                                      <a:lumMod val="75000"/>
                                    </a:schemeClr>
                                  </a:solidFill>
                                  <a:latin typeface="Cambria Math"/>
                                  <a:ea typeface="+mn-ea"/>
                                </a:rPr>
                                <m:t>Ω</m:t>
                              </m:r>
                              <m:d>
                                <m:dPr>
                                  <m:ctrlPr>
                                    <a:rPr lang="zh-CN" altLang="zh-CN" sz="2400" i="1">
                                      <a:solidFill>
                                        <a:schemeClr val="accent2">
                                          <a:lumMod val="75000"/>
                                        </a:schemeClr>
                                      </a:solidFill>
                                      <a:latin typeface="Cambria Math"/>
                                      <a:ea typeface="+mn-ea"/>
                                    </a:rPr>
                                  </m:ctrlPr>
                                </m:dPr>
                                <m:e>
                                  <m:r>
                                    <a:rPr lang="en-US" altLang="zh-CN" sz="2400" i="1">
                                      <a:solidFill>
                                        <a:schemeClr val="accent2">
                                          <a:lumMod val="75000"/>
                                        </a:schemeClr>
                                      </a:solidFill>
                                      <a:latin typeface="Cambria Math"/>
                                      <a:ea typeface="+mn-ea"/>
                                    </a:rPr>
                                    <m:t>𝑥</m:t>
                                  </m:r>
                                </m:e>
                              </m:d>
                            </m:lim>
                          </m:limLow>
                        </m:fName>
                        <m:e>
                          <m:d>
                            <m:dPr>
                              <m:ctrlPr>
                                <a:rPr lang="zh-CN" altLang="zh-CN" sz="2400" i="1">
                                  <a:solidFill>
                                    <a:schemeClr val="accent2">
                                      <a:lumMod val="75000"/>
                                    </a:schemeClr>
                                  </a:solidFill>
                                  <a:latin typeface="Cambria Math"/>
                                  <a:ea typeface="+mn-ea"/>
                                </a:rPr>
                              </m:ctrlPr>
                            </m:dPr>
                            <m:e>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𝐶</m:t>
                                      </m:r>
                                    </m:lim>
                                  </m:limLow>
                                </m:fName>
                                <m:e>
                                  <m:f>
                                    <m:fPr>
                                      <m:ctrlPr>
                                        <a:rPr lang="zh-CN" altLang="zh-CN" sz="2400" i="1">
                                          <a:solidFill>
                                            <a:schemeClr val="accent2">
                                              <a:lumMod val="75000"/>
                                            </a:schemeClr>
                                          </a:solidFill>
                                          <a:latin typeface="Cambria Math"/>
                                          <a:ea typeface="+mn-ea"/>
                                        </a:rPr>
                                      </m:ctrlPr>
                                    </m:fPr>
                                    <m:num>
                                      <m:sSup>
                                        <m:sSupPr>
                                          <m:ctrlPr>
                                            <a:rPr lang="zh-CN" altLang="zh-CN" sz="2400" i="1">
                                              <a:solidFill>
                                                <a:schemeClr val="accent2">
                                                  <a:lumMod val="75000"/>
                                                </a:schemeClr>
                                              </a:solidFill>
                                              <a:latin typeface="Cambria Math"/>
                                              <a:ea typeface="+mn-ea"/>
                                            </a:rPr>
                                          </m:ctrlPr>
                                        </m:sSupPr>
                                        <m:e>
                                          <m:r>
                                            <m:rPr>
                                              <m:sty m:val="p"/>
                                            </m:rPr>
                                            <a:rPr lang="en-US" altLang="zh-CN" sz="2400">
                                              <a:solidFill>
                                                <a:schemeClr val="accent2">
                                                  <a:lumMod val="75000"/>
                                                </a:schemeClr>
                                              </a:solidFill>
                                              <a:latin typeface="Cambria Math"/>
                                              <a:ea typeface="+mn-ea"/>
                                            </a:rPr>
                                            <m:t>I</m:t>
                                          </m:r>
                                        </m:e>
                                        <m:sup>
                                          <m:r>
                                            <m:rPr>
                                              <m:sty m:val="p"/>
                                            </m:rPr>
                                            <a:rPr lang="en-US" altLang="zh-CN" sz="2400">
                                              <a:solidFill>
                                                <a:schemeClr val="accent2">
                                                  <a:lumMod val="75000"/>
                                                </a:schemeClr>
                                              </a:solidFill>
                                              <a:latin typeface="Cambria Math"/>
                                              <a:ea typeface="+mn-ea"/>
                                            </a:rPr>
                                            <m:t>C</m:t>
                                          </m:r>
                                        </m:sup>
                                      </m:sSup>
                                      <m:d>
                                        <m:dPr>
                                          <m:ctrlPr>
                                            <a:rPr lang="zh-CN" altLang="zh-CN" sz="2400" i="1">
                                              <a:solidFill>
                                                <a:schemeClr val="accent2">
                                                  <a:lumMod val="75000"/>
                                                </a:schemeClr>
                                              </a:solidFill>
                                              <a:latin typeface="Cambria Math"/>
                                              <a:ea typeface="+mn-ea"/>
                                            </a:rPr>
                                          </m:ctrlPr>
                                        </m:dPr>
                                        <m:e>
                                          <m:r>
                                            <m:rPr>
                                              <m:sty m:val="p"/>
                                            </m:rPr>
                                            <a:rPr lang="en-US" altLang="zh-CN" sz="2400">
                                              <a:solidFill>
                                                <a:schemeClr val="accent2">
                                                  <a:lumMod val="75000"/>
                                                </a:schemeClr>
                                              </a:solidFill>
                                              <a:latin typeface="Cambria Math"/>
                                              <a:ea typeface="+mn-ea"/>
                                            </a:rPr>
                                            <m:t>y</m:t>
                                          </m:r>
                                        </m:e>
                                      </m:d>
                                    </m:num>
                                    <m:den>
                                      <m:sSup>
                                        <m:sSupPr>
                                          <m:ctrlPr>
                                            <a:rPr lang="zh-CN" altLang="zh-CN" sz="2400" i="1">
                                              <a:solidFill>
                                                <a:schemeClr val="accent2">
                                                  <a:lumMod val="75000"/>
                                                </a:schemeClr>
                                              </a:solidFill>
                                              <a:latin typeface="Cambria Math"/>
                                              <a:ea typeface="+mn-ea"/>
                                            </a:rPr>
                                          </m:ctrlPr>
                                        </m:sSupPr>
                                        <m:e>
                                          <m:r>
                                            <a:rPr lang="en-US" altLang="zh-CN" sz="2400" i="1">
                                              <a:solidFill>
                                                <a:schemeClr val="accent2">
                                                  <a:lumMod val="75000"/>
                                                </a:schemeClr>
                                              </a:solidFill>
                                              <a:latin typeface="Cambria Math"/>
                                              <a:ea typeface="+mn-ea"/>
                                            </a:rPr>
                                            <m:t>𝐴</m:t>
                                          </m:r>
                                        </m:e>
                                        <m:sup>
                                          <m:r>
                                            <a:rPr lang="en-US" altLang="zh-CN" sz="2400" i="1">
                                              <a:solidFill>
                                                <a:schemeClr val="accent2">
                                                  <a:lumMod val="75000"/>
                                                </a:schemeClr>
                                              </a:solidFill>
                                              <a:latin typeface="Cambria Math"/>
                                              <a:ea typeface="+mn-ea"/>
                                            </a:rPr>
                                            <m:t>𝐶</m:t>
                                          </m:r>
                                        </m:sup>
                                      </m:sSup>
                                    </m:den>
                                  </m:f>
                                </m:e>
                              </m:func>
                            </m:e>
                          </m:d>
                        </m:e>
                      </m:func>
                    </m:oMath>
                  </m:oMathPara>
                </a14:m>
                <a:endParaRPr lang="en-US" altLang="zh-CN" sz="2400" dirty="0" smtClean="0">
                  <a:solidFill>
                    <a:schemeClr val="accent2">
                      <a:lumMod val="75000"/>
                    </a:schemeClr>
                  </a:solidFill>
                  <a:latin typeface="+mn-ea"/>
                  <a:ea typeface="+mn-ea"/>
                </a:endParaRPr>
              </a:p>
              <a:p>
                <a:endParaRPr lang="en-US" altLang="zh-CN" sz="2400" dirty="0">
                  <a:solidFill>
                    <a:schemeClr val="accent2">
                      <a:lumMod val="50000"/>
                    </a:schemeClr>
                  </a:solidFill>
                  <a:latin typeface="+mn-ea"/>
                  <a:ea typeface="+mn-ea"/>
                </a:endParaRPr>
              </a:p>
              <a:p>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057821" y="3717032"/>
                <a:ext cx="9217024" cy="3539880"/>
              </a:xfrm>
              <a:prstGeom prst="rect">
                <a:avLst/>
              </a:prstGeom>
              <a:blipFill rotWithShape="1">
                <a:blip r:embed="rId2"/>
                <a:stretch>
                  <a:fillRect l="-1058" t="-1379" r="-2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994106" y="764703"/>
                <a:ext cx="9344454" cy="3217291"/>
              </a:xfrm>
              <a:prstGeom prst="rect">
                <a:avLst/>
              </a:prstGeom>
              <a:noFill/>
            </p:spPr>
            <p:txBody>
              <a:bodyPr wrap="square" rtlCol="0">
                <a:spAutoFit/>
              </a:bodyPr>
              <a:lstStyle/>
              <a:p>
                <a:r>
                  <a:rPr lang="zh-CN" altLang="zh-CN" sz="2400" dirty="0" smtClean="0">
                    <a:solidFill>
                      <a:schemeClr val="accent2">
                        <a:lumMod val="75000"/>
                      </a:schemeClr>
                    </a:solidFill>
                    <a:latin typeface="+mn-ea"/>
                    <a:ea typeface="+mn-ea"/>
                  </a:rPr>
                  <a:t>暗原色原理在定义时去除了天空区域，由于雾气的存在，天空区域的强度与大气光很近似，所以天空区域存在：</a:t>
                </a:r>
              </a:p>
              <a:p>
                <a:r>
                  <a:rPr lang="en-US" altLang="zh-CN" sz="2400" dirty="0">
                    <a:solidFill>
                      <a:schemeClr val="accent2">
                        <a:lumMod val="75000"/>
                      </a:schemeClr>
                    </a:solidFill>
                    <a:latin typeface="+mn-ea"/>
                    <a:ea typeface="+mn-ea"/>
                  </a:rPr>
                  <a:t>                     </a:t>
                </a:r>
                <a14:m>
                  <m:oMath xmlns:m="http://schemas.openxmlformats.org/officeDocument/2006/math">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𝑦</m:t>
                            </m:r>
                            <m:r>
                              <a:rPr lang="en-US" altLang="zh-CN" sz="2400" i="1">
                                <a:solidFill>
                                  <a:schemeClr val="accent2">
                                    <a:lumMod val="75000"/>
                                  </a:schemeClr>
                                </a:solidFill>
                                <a:latin typeface="Cambria Math"/>
                                <a:ea typeface="+mn-ea"/>
                              </a:rPr>
                              <m:t>∈</m:t>
                            </m:r>
                            <m:r>
                              <m:rPr>
                                <m:sty m:val="p"/>
                              </m:rPr>
                              <a:rPr lang="en-US" altLang="zh-CN" sz="2400">
                                <a:solidFill>
                                  <a:schemeClr val="accent2">
                                    <a:lumMod val="75000"/>
                                  </a:schemeClr>
                                </a:solidFill>
                                <a:latin typeface="Cambria Math"/>
                                <a:ea typeface="+mn-ea"/>
                              </a:rPr>
                              <m:t>Ω</m:t>
                            </m:r>
                            <m:d>
                              <m:dPr>
                                <m:ctrlPr>
                                  <a:rPr lang="zh-CN" altLang="zh-CN" sz="2400" i="1">
                                    <a:solidFill>
                                      <a:schemeClr val="accent2">
                                        <a:lumMod val="75000"/>
                                      </a:schemeClr>
                                    </a:solidFill>
                                    <a:latin typeface="Cambria Math"/>
                                    <a:ea typeface="+mn-ea"/>
                                  </a:rPr>
                                </m:ctrlPr>
                              </m:dPr>
                              <m:e>
                                <m:r>
                                  <a:rPr lang="en-US" altLang="zh-CN" sz="2400" i="1">
                                    <a:solidFill>
                                      <a:schemeClr val="accent2">
                                        <a:lumMod val="75000"/>
                                      </a:schemeClr>
                                    </a:solidFill>
                                    <a:latin typeface="Cambria Math"/>
                                    <a:ea typeface="+mn-ea"/>
                                  </a:rPr>
                                  <m:t>𝑥</m:t>
                                </m:r>
                              </m:e>
                            </m:d>
                          </m:lim>
                        </m:limLow>
                      </m:fName>
                      <m:e>
                        <m:d>
                          <m:dPr>
                            <m:ctrlPr>
                              <a:rPr lang="zh-CN" altLang="zh-CN" sz="2400" i="1">
                                <a:solidFill>
                                  <a:schemeClr val="accent2">
                                    <a:lumMod val="75000"/>
                                  </a:schemeClr>
                                </a:solidFill>
                                <a:latin typeface="Cambria Math"/>
                                <a:ea typeface="+mn-ea"/>
                              </a:rPr>
                            </m:ctrlPr>
                          </m:dPr>
                          <m:e>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𝐶</m:t>
                                    </m:r>
                                  </m:lim>
                                </m:limLow>
                              </m:fName>
                              <m:e>
                                <m:f>
                                  <m:fPr>
                                    <m:ctrlPr>
                                      <a:rPr lang="zh-CN" altLang="zh-CN" sz="2400" i="1">
                                        <a:solidFill>
                                          <a:schemeClr val="accent2">
                                            <a:lumMod val="75000"/>
                                          </a:schemeClr>
                                        </a:solidFill>
                                        <a:latin typeface="Cambria Math"/>
                                        <a:ea typeface="+mn-ea"/>
                                      </a:rPr>
                                    </m:ctrlPr>
                                  </m:fPr>
                                  <m:num>
                                    <m:sSup>
                                      <m:sSupPr>
                                        <m:ctrlPr>
                                          <a:rPr lang="zh-CN" altLang="zh-CN" sz="2400" i="1">
                                            <a:solidFill>
                                              <a:schemeClr val="accent2">
                                                <a:lumMod val="75000"/>
                                              </a:schemeClr>
                                            </a:solidFill>
                                            <a:latin typeface="Cambria Math"/>
                                            <a:ea typeface="+mn-ea"/>
                                          </a:rPr>
                                        </m:ctrlPr>
                                      </m:sSupPr>
                                      <m:e>
                                        <m:r>
                                          <m:rPr>
                                            <m:sty m:val="p"/>
                                          </m:rPr>
                                          <a:rPr lang="en-US" altLang="zh-CN" sz="2400">
                                            <a:solidFill>
                                              <a:schemeClr val="accent2">
                                                <a:lumMod val="75000"/>
                                              </a:schemeClr>
                                            </a:solidFill>
                                            <a:latin typeface="Cambria Math"/>
                                            <a:ea typeface="+mn-ea"/>
                                          </a:rPr>
                                          <m:t>I</m:t>
                                        </m:r>
                                      </m:e>
                                      <m:sup>
                                        <m:r>
                                          <m:rPr>
                                            <m:sty m:val="p"/>
                                          </m:rPr>
                                          <a:rPr lang="en-US" altLang="zh-CN" sz="2400">
                                            <a:solidFill>
                                              <a:schemeClr val="accent2">
                                                <a:lumMod val="75000"/>
                                              </a:schemeClr>
                                            </a:solidFill>
                                            <a:latin typeface="Cambria Math"/>
                                            <a:ea typeface="+mn-ea"/>
                                          </a:rPr>
                                          <m:t>C</m:t>
                                        </m:r>
                                      </m:sup>
                                    </m:sSup>
                                    <m:d>
                                      <m:dPr>
                                        <m:ctrlPr>
                                          <a:rPr lang="zh-CN" altLang="zh-CN" sz="2400" i="1">
                                            <a:solidFill>
                                              <a:schemeClr val="accent2">
                                                <a:lumMod val="75000"/>
                                              </a:schemeClr>
                                            </a:solidFill>
                                            <a:latin typeface="Cambria Math"/>
                                            <a:ea typeface="+mn-ea"/>
                                          </a:rPr>
                                        </m:ctrlPr>
                                      </m:dPr>
                                      <m:e>
                                        <m:r>
                                          <m:rPr>
                                            <m:sty m:val="p"/>
                                          </m:rPr>
                                          <a:rPr lang="en-US" altLang="zh-CN" sz="2400">
                                            <a:solidFill>
                                              <a:schemeClr val="accent2">
                                                <a:lumMod val="75000"/>
                                              </a:schemeClr>
                                            </a:solidFill>
                                            <a:latin typeface="Cambria Math"/>
                                            <a:ea typeface="+mn-ea"/>
                                          </a:rPr>
                                          <m:t>y</m:t>
                                        </m:r>
                                      </m:e>
                                    </m:d>
                                  </m:num>
                                  <m:den>
                                    <m:sSup>
                                      <m:sSupPr>
                                        <m:ctrlPr>
                                          <a:rPr lang="zh-CN" altLang="zh-CN" sz="2400" i="1">
                                            <a:solidFill>
                                              <a:schemeClr val="accent2">
                                                <a:lumMod val="75000"/>
                                              </a:schemeClr>
                                            </a:solidFill>
                                            <a:latin typeface="Cambria Math"/>
                                            <a:ea typeface="+mn-ea"/>
                                          </a:rPr>
                                        </m:ctrlPr>
                                      </m:sSupPr>
                                      <m:e>
                                        <m:r>
                                          <a:rPr lang="en-US" altLang="zh-CN" sz="2400" i="1">
                                            <a:solidFill>
                                              <a:schemeClr val="accent2">
                                                <a:lumMod val="75000"/>
                                              </a:schemeClr>
                                            </a:solidFill>
                                            <a:latin typeface="Cambria Math"/>
                                            <a:ea typeface="+mn-ea"/>
                                          </a:rPr>
                                          <m:t>𝐴</m:t>
                                        </m:r>
                                      </m:e>
                                      <m:sup>
                                        <m:r>
                                          <a:rPr lang="en-US" altLang="zh-CN" sz="2400" i="1">
                                            <a:solidFill>
                                              <a:schemeClr val="accent2">
                                                <a:lumMod val="75000"/>
                                              </a:schemeClr>
                                            </a:solidFill>
                                            <a:latin typeface="Cambria Math"/>
                                            <a:ea typeface="+mn-ea"/>
                                          </a:rPr>
                                          <m:t>𝐶</m:t>
                                        </m:r>
                                      </m:sup>
                                    </m:sSup>
                                  </m:den>
                                </m:f>
                              </m:e>
                            </m:func>
                          </m:e>
                        </m:d>
                      </m:e>
                    </m:func>
                    <m:r>
                      <a:rPr lang="en-US" altLang="zh-CN" sz="2400" i="1">
                        <a:solidFill>
                          <a:schemeClr val="accent2">
                            <a:lumMod val="75000"/>
                          </a:schemeClr>
                        </a:solidFill>
                        <a:latin typeface="Cambria Math"/>
                        <a:ea typeface="+mn-ea"/>
                      </a:rPr>
                      <m:t>→</m:t>
                    </m:r>
                    <m:r>
                      <a:rPr lang="en-US" altLang="zh-CN" sz="2400" i="1" smtClean="0">
                        <a:solidFill>
                          <a:schemeClr val="accent2">
                            <a:lumMod val="75000"/>
                          </a:schemeClr>
                        </a:solidFill>
                        <a:latin typeface="Cambria Math"/>
                        <a:ea typeface="+mn-ea"/>
                      </a:rPr>
                      <m:t>1</m:t>
                    </m:r>
                  </m:oMath>
                </a14:m>
                <a:r>
                  <a:rPr lang="en-US" altLang="zh-CN" sz="2400" dirty="0" smtClean="0">
                    <a:solidFill>
                      <a:schemeClr val="accent2">
                        <a:lumMod val="75000"/>
                      </a:schemeClr>
                    </a:solidFill>
                    <a:latin typeface="+mn-ea"/>
                    <a:ea typeface="+mn-ea"/>
                  </a:rPr>
                  <a:t>    </a:t>
                </a:r>
              </a:p>
              <a:p>
                <a:r>
                  <a:rPr lang="en-US" altLang="zh-CN" sz="2400" dirty="0" smtClean="0">
                    <a:solidFill>
                      <a:schemeClr val="accent2">
                        <a:lumMod val="75000"/>
                      </a:schemeClr>
                    </a:solidFill>
                    <a:latin typeface="+mn-ea"/>
                    <a:ea typeface="+mn-ea"/>
                  </a:rPr>
                  <a:t>                                        </a:t>
                </a:r>
                <a14:m>
                  <m:oMath xmlns:m="http://schemas.openxmlformats.org/officeDocument/2006/math">
                    <m:acc>
                      <m:accPr>
                        <m:chr m:val="̃"/>
                        <m:ctrlPr>
                          <a:rPr lang="zh-CN" altLang="zh-CN" sz="2400" i="1">
                            <a:solidFill>
                              <a:schemeClr val="accent2">
                                <a:lumMod val="75000"/>
                              </a:schemeClr>
                            </a:solidFill>
                            <a:latin typeface="Cambria Math"/>
                            <a:ea typeface="+mn-ea"/>
                          </a:rPr>
                        </m:ctrlPr>
                      </m:accPr>
                      <m:e>
                        <m:r>
                          <m:rPr>
                            <m:sty m:val="p"/>
                          </m:rPr>
                          <a:rPr lang="en-US" altLang="zh-CN" sz="2400">
                            <a:solidFill>
                              <a:schemeClr val="accent2">
                                <a:lumMod val="75000"/>
                              </a:schemeClr>
                            </a:solidFill>
                            <a:latin typeface="Cambria Math"/>
                            <a:ea typeface="+mn-ea"/>
                          </a:rPr>
                          <m:t>t</m:t>
                        </m:r>
                      </m:e>
                    </m:acc>
                    <m:d>
                      <m:dPr>
                        <m:ctrlPr>
                          <a:rPr lang="zh-CN" altLang="zh-CN" sz="2400" i="1">
                            <a:solidFill>
                              <a:schemeClr val="accent2">
                                <a:lumMod val="75000"/>
                              </a:schemeClr>
                            </a:solidFill>
                            <a:latin typeface="Cambria Math"/>
                            <a:ea typeface="+mn-ea"/>
                          </a:rPr>
                        </m:ctrlPr>
                      </m:dPr>
                      <m:e>
                        <m:r>
                          <m:rPr>
                            <m:sty m:val="p"/>
                          </m:rPr>
                          <a:rPr lang="en-US" altLang="zh-CN" sz="2400">
                            <a:solidFill>
                              <a:schemeClr val="accent2">
                                <a:lumMod val="75000"/>
                              </a:schemeClr>
                            </a:solidFill>
                            <a:latin typeface="Cambria Math"/>
                            <a:ea typeface="+mn-ea"/>
                          </a:rPr>
                          <m:t>x</m:t>
                        </m:r>
                      </m:e>
                    </m:d>
                    <m:r>
                      <a:rPr lang="en-US" altLang="zh-CN" sz="2400">
                        <a:solidFill>
                          <a:schemeClr val="accent2">
                            <a:lumMod val="75000"/>
                          </a:schemeClr>
                        </a:solidFill>
                        <a:latin typeface="Cambria Math"/>
                        <a:ea typeface="+mn-ea"/>
                      </a:rPr>
                      <m:t>→0</m:t>
                    </m:r>
                  </m:oMath>
                </a14:m>
                <a:r>
                  <a:rPr lang="en-US" altLang="zh-CN" sz="2400" dirty="0">
                    <a:solidFill>
                      <a:schemeClr val="accent2">
                        <a:lumMod val="75000"/>
                      </a:schemeClr>
                    </a:solidFill>
                    <a:latin typeface="+mn-ea"/>
                    <a:ea typeface="+mn-ea"/>
                  </a:rPr>
                  <a:t>                               </a:t>
                </a:r>
                <a:endParaRPr lang="en-US" altLang="zh-CN" sz="2400" dirty="0" smtClean="0">
                  <a:solidFill>
                    <a:schemeClr val="accent2">
                      <a:lumMod val="75000"/>
                    </a:schemeClr>
                  </a:solidFill>
                  <a:latin typeface="+mn-ea"/>
                  <a:ea typeface="+mn-ea"/>
                </a:endParaRPr>
              </a:p>
              <a:p>
                <a:r>
                  <a:rPr lang="zh-CN" altLang="zh-CN" sz="2400" dirty="0" smtClean="0">
                    <a:solidFill>
                      <a:schemeClr val="accent2">
                        <a:lumMod val="75000"/>
                      </a:schemeClr>
                    </a:solidFill>
                    <a:latin typeface="+mn-ea"/>
                    <a:ea typeface="+mn-ea"/>
                  </a:rPr>
                  <a:t>由于公式</a:t>
                </a:r>
                <a14:m>
                  <m:oMath xmlns:m="http://schemas.openxmlformats.org/officeDocument/2006/math">
                    <m:acc>
                      <m:accPr>
                        <m:chr m:val="̃"/>
                        <m:ctrlPr>
                          <a:rPr lang="zh-CN" altLang="zh-CN" sz="2400" i="1">
                            <a:solidFill>
                              <a:schemeClr val="accent2">
                                <a:lumMod val="75000"/>
                              </a:schemeClr>
                            </a:solidFill>
                            <a:latin typeface="Cambria Math"/>
                            <a:ea typeface="+mn-ea"/>
                          </a:rPr>
                        </m:ctrlPr>
                      </m:accPr>
                      <m:e>
                        <m:r>
                          <a:rPr lang="en-US" altLang="zh-CN" sz="2400" i="1">
                            <a:solidFill>
                              <a:schemeClr val="accent2">
                                <a:lumMod val="75000"/>
                              </a:schemeClr>
                            </a:solidFill>
                            <a:latin typeface="Cambria Math"/>
                            <a:ea typeface="+mn-ea"/>
                          </a:rPr>
                          <m:t>𝑡</m:t>
                        </m:r>
                      </m:e>
                    </m:acc>
                    <m:d>
                      <m:dPr>
                        <m:ctrlPr>
                          <a:rPr lang="zh-CN" altLang="zh-CN" sz="2400" i="1">
                            <a:solidFill>
                              <a:schemeClr val="accent2">
                                <a:lumMod val="75000"/>
                              </a:schemeClr>
                            </a:solidFill>
                            <a:latin typeface="Cambria Math"/>
                            <a:ea typeface="+mn-ea"/>
                          </a:rPr>
                        </m:ctrlPr>
                      </m:dPr>
                      <m:e>
                        <m:r>
                          <a:rPr lang="en-US" altLang="zh-CN" sz="2400" i="1">
                            <a:solidFill>
                              <a:schemeClr val="accent2">
                                <a:lumMod val="75000"/>
                              </a:schemeClr>
                            </a:solidFill>
                            <a:latin typeface="Cambria Math"/>
                            <a:ea typeface="+mn-ea"/>
                          </a:rPr>
                          <m:t>𝑥</m:t>
                        </m:r>
                      </m:e>
                    </m:d>
                    <m:r>
                      <a:rPr lang="en-US" altLang="zh-CN" sz="2400">
                        <a:solidFill>
                          <a:schemeClr val="accent2">
                            <a:lumMod val="75000"/>
                          </a:schemeClr>
                        </a:solidFill>
                        <a:latin typeface="Cambria Math"/>
                        <a:ea typeface="+mn-ea"/>
                      </a:rPr>
                      <m:t>=1</m:t>
                    </m:r>
                    <m:r>
                      <a:rPr lang="en-US" altLang="zh-CN" sz="2400" i="1">
                        <a:solidFill>
                          <a:schemeClr val="accent2">
                            <a:lumMod val="75000"/>
                          </a:schemeClr>
                        </a:solidFill>
                        <a:latin typeface="Cambria Math"/>
                        <a:ea typeface="+mn-ea"/>
                      </a:rPr>
                      <m:t>−</m:t>
                    </m:r>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𝑦</m:t>
                            </m:r>
                            <m:r>
                              <a:rPr lang="en-US" altLang="zh-CN" sz="2400" i="1">
                                <a:solidFill>
                                  <a:schemeClr val="accent2">
                                    <a:lumMod val="75000"/>
                                  </a:schemeClr>
                                </a:solidFill>
                                <a:latin typeface="Cambria Math"/>
                                <a:ea typeface="+mn-ea"/>
                              </a:rPr>
                              <m:t>∈</m:t>
                            </m:r>
                            <m:r>
                              <m:rPr>
                                <m:sty m:val="p"/>
                              </m:rPr>
                              <a:rPr lang="en-US" altLang="zh-CN" sz="2400">
                                <a:solidFill>
                                  <a:schemeClr val="accent2">
                                    <a:lumMod val="75000"/>
                                  </a:schemeClr>
                                </a:solidFill>
                                <a:latin typeface="Cambria Math"/>
                                <a:ea typeface="+mn-ea"/>
                              </a:rPr>
                              <m:t>Ω</m:t>
                            </m:r>
                            <m:d>
                              <m:dPr>
                                <m:ctrlPr>
                                  <a:rPr lang="zh-CN" altLang="zh-CN" sz="2400" i="1">
                                    <a:solidFill>
                                      <a:schemeClr val="accent2">
                                        <a:lumMod val="75000"/>
                                      </a:schemeClr>
                                    </a:solidFill>
                                    <a:latin typeface="Cambria Math"/>
                                    <a:ea typeface="+mn-ea"/>
                                  </a:rPr>
                                </m:ctrlPr>
                              </m:dPr>
                              <m:e>
                                <m:r>
                                  <a:rPr lang="en-US" altLang="zh-CN" sz="2400" i="1">
                                    <a:solidFill>
                                      <a:schemeClr val="accent2">
                                        <a:lumMod val="75000"/>
                                      </a:schemeClr>
                                    </a:solidFill>
                                    <a:latin typeface="Cambria Math"/>
                                    <a:ea typeface="+mn-ea"/>
                                  </a:rPr>
                                  <m:t>𝑥</m:t>
                                </m:r>
                              </m:e>
                            </m:d>
                          </m:lim>
                        </m:limLow>
                      </m:fName>
                      <m:e>
                        <m:d>
                          <m:dPr>
                            <m:ctrlPr>
                              <a:rPr lang="zh-CN" altLang="zh-CN" sz="2400" i="1">
                                <a:solidFill>
                                  <a:schemeClr val="accent2">
                                    <a:lumMod val="75000"/>
                                  </a:schemeClr>
                                </a:solidFill>
                                <a:latin typeface="Cambria Math"/>
                                <a:ea typeface="+mn-ea"/>
                              </a:rPr>
                            </m:ctrlPr>
                          </m:dPr>
                          <m:e>
                            <m:func>
                              <m:funcPr>
                                <m:ctrlPr>
                                  <a:rPr lang="zh-CN" altLang="zh-CN" sz="2400" i="1">
                                    <a:solidFill>
                                      <a:schemeClr val="accent2">
                                        <a:lumMod val="75000"/>
                                      </a:schemeClr>
                                    </a:solidFill>
                                    <a:latin typeface="Cambria Math"/>
                                    <a:ea typeface="+mn-ea"/>
                                  </a:rPr>
                                </m:ctrlPr>
                              </m:funcPr>
                              <m:fName>
                                <m:limLow>
                                  <m:limLowPr>
                                    <m:ctrlPr>
                                      <a:rPr lang="zh-CN" altLang="zh-CN" sz="2400" i="1">
                                        <a:solidFill>
                                          <a:schemeClr val="accent2">
                                            <a:lumMod val="75000"/>
                                          </a:schemeClr>
                                        </a:solidFill>
                                        <a:latin typeface="Cambria Math"/>
                                        <a:ea typeface="+mn-ea"/>
                                      </a:rPr>
                                    </m:ctrlPr>
                                  </m:limLowPr>
                                  <m:e>
                                    <m:r>
                                      <m:rPr>
                                        <m:sty m:val="p"/>
                                      </m:rPr>
                                      <a:rPr lang="en-US" altLang="zh-CN" sz="2400">
                                        <a:solidFill>
                                          <a:schemeClr val="accent2">
                                            <a:lumMod val="75000"/>
                                          </a:schemeClr>
                                        </a:solidFill>
                                        <a:latin typeface="Cambria Math"/>
                                        <a:ea typeface="+mn-ea"/>
                                      </a:rPr>
                                      <m:t>min</m:t>
                                    </m:r>
                                  </m:e>
                                  <m:lim>
                                    <m:r>
                                      <a:rPr lang="en-US" altLang="zh-CN" sz="2400" i="1">
                                        <a:solidFill>
                                          <a:schemeClr val="accent2">
                                            <a:lumMod val="75000"/>
                                          </a:schemeClr>
                                        </a:solidFill>
                                        <a:latin typeface="Cambria Math"/>
                                        <a:ea typeface="+mn-ea"/>
                                      </a:rPr>
                                      <m:t>𝐶</m:t>
                                    </m:r>
                                  </m:lim>
                                </m:limLow>
                              </m:fName>
                              <m:e>
                                <m:f>
                                  <m:fPr>
                                    <m:ctrlPr>
                                      <a:rPr lang="zh-CN" altLang="zh-CN" sz="2400" i="1">
                                        <a:solidFill>
                                          <a:schemeClr val="accent2">
                                            <a:lumMod val="75000"/>
                                          </a:schemeClr>
                                        </a:solidFill>
                                        <a:latin typeface="Cambria Math"/>
                                        <a:ea typeface="+mn-ea"/>
                                      </a:rPr>
                                    </m:ctrlPr>
                                  </m:fPr>
                                  <m:num>
                                    <m:sSup>
                                      <m:sSupPr>
                                        <m:ctrlPr>
                                          <a:rPr lang="zh-CN" altLang="zh-CN" sz="2400" i="1">
                                            <a:solidFill>
                                              <a:schemeClr val="accent2">
                                                <a:lumMod val="75000"/>
                                              </a:schemeClr>
                                            </a:solidFill>
                                            <a:latin typeface="Cambria Math"/>
                                            <a:ea typeface="+mn-ea"/>
                                          </a:rPr>
                                        </m:ctrlPr>
                                      </m:sSupPr>
                                      <m:e>
                                        <m:r>
                                          <m:rPr>
                                            <m:sty m:val="p"/>
                                          </m:rPr>
                                          <a:rPr lang="en-US" altLang="zh-CN" sz="2400">
                                            <a:solidFill>
                                              <a:schemeClr val="accent2">
                                                <a:lumMod val="75000"/>
                                              </a:schemeClr>
                                            </a:solidFill>
                                            <a:latin typeface="Cambria Math"/>
                                            <a:ea typeface="+mn-ea"/>
                                          </a:rPr>
                                          <m:t>I</m:t>
                                        </m:r>
                                      </m:e>
                                      <m:sup>
                                        <m:r>
                                          <m:rPr>
                                            <m:sty m:val="p"/>
                                          </m:rPr>
                                          <a:rPr lang="en-US" altLang="zh-CN" sz="2400">
                                            <a:solidFill>
                                              <a:schemeClr val="accent2">
                                                <a:lumMod val="75000"/>
                                              </a:schemeClr>
                                            </a:solidFill>
                                            <a:latin typeface="Cambria Math"/>
                                            <a:ea typeface="+mn-ea"/>
                                          </a:rPr>
                                          <m:t>C</m:t>
                                        </m:r>
                                      </m:sup>
                                    </m:sSup>
                                    <m:d>
                                      <m:dPr>
                                        <m:ctrlPr>
                                          <a:rPr lang="zh-CN" altLang="zh-CN" sz="2400" i="1">
                                            <a:solidFill>
                                              <a:schemeClr val="accent2">
                                                <a:lumMod val="75000"/>
                                              </a:schemeClr>
                                            </a:solidFill>
                                            <a:latin typeface="Cambria Math"/>
                                            <a:ea typeface="+mn-ea"/>
                                          </a:rPr>
                                        </m:ctrlPr>
                                      </m:dPr>
                                      <m:e>
                                        <m:r>
                                          <m:rPr>
                                            <m:sty m:val="p"/>
                                          </m:rPr>
                                          <a:rPr lang="en-US" altLang="zh-CN" sz="2400">
                                            <a:solidFill>
                                              <a:schemeClr val="accent2">
                                                <a:lumMod val="75000"/>
                                              </a:schemeClr>
                                            </a:solidFill>
                                            <a:latin typeface="Cambria Math"/>
                                            <a:ea typeface="+mn-ea"/>
                                          </a:rPr>
                                          <m:t>y</m:t>
                                        </m:r>
                                      </m:e>
                                    </m:d>
                                  </m:num>
                                  <m:den>
                                    <m:sSup>
                                      <m:sSupPr>
                                        <m:ctrlPr>
                                          <a:rPr lang="zh-CN" altLang="zh-CN" sz="2400" i="1">
                                            <a:solidFill>
                                              <a:schemeClr val="accent2">
                                                <a:lumMod val="75000"/>
                                              </a:schemeClr>
                                            </a:solidFill>
                                            <a:latin typeface="Cambria Math"/>
                                            <a:ea typeface="+mn-ea"/>
                                          </a:rPr>
                                        </m:ctrlPr>
                                      </m:sSupPr>
                                      <m:e>
                                        <m:r>
                                          <a:rPr lang="en-US" altLang="zh-CN" sz="2400" i="1">
                                            <a:solidFill>
                                              <a:schemeClr val="accent2">
                                                <a:lumMod val="75000"/>
                                              </a:schemeClr>
                                            </a:solidFill>
                                            <a:latin typeface="Cambria Math"/>
                                            <a:ea typeface="+mn-ea"/>
                                          </a:rPr>
                                          <m:t>𝐴</m:t>
                                        </m:r>
                                      </m:e>
                                      <m:sup>
                                        <m:r>
                                          <a:rPr lang="en-US" altLang="zh-CN" sz="2400" i="1">
                                            <a:solidFill>
                                              <a:schemeClr val="accent2">
                                                <a:lumMod val="75000"/>
                                              </a:schemeClr>
                                            </a:solidFill>
                                            <a:latin typeface="Cambria Math"/>
                                            <a:ea typeface="+mn-ea"/>
                                          </a:rPr>
                                          <m:t>𝐶</m:t>
                                        </m:r>
                                      </m:sup>
                                    </m:sSup>
                                  </m:den>
                                </m:f>
                              </m:e>
                            </m:func>
                          </m:e>
                        </m:d>
                      </m:e>
                    </m:func>
                  </m:oMath>
                </a14:m>
                <a:r>
                  <a:rPr lang="zh-CN" altLang="zh-CN" sz="2400" dirty="0" smtClean="0">
                    <a:solidFill>
                      <a:schemeClr val="accent2">
                        <a:lumMod val="75000"/>
                      </a:schemeClr>
                    </a:solidFill>
                    <a:latin typeface="+mn-ea"/>
                    <a:ea typeface="+mn-ea"/>
                  </a:rPr>
                  <a:t>可以</a:t>
                </a:r>
                <a:r>
                  <a:rPr lang="zh-CN" altLang="zh-CN" sz="2400" dirty="0">
                    <a:solidFill>
                      <a:schemeClr val="accent2">
                        <a:lumMod val="75000"/>
                      </a:schemeClr>
                    </a:solidFill>
                    <a:latin typeface="+mn-ea"/>
                    <a:ea typeface="+mn-ea"/>
                  </a:rPr>
                  <a:t>处理这种状况，所以不再需要对天空区域进行区别处理。</a:t>
                </a:r>
              </a:p>
              <a:p>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994106" y="764703"/>
                <a:ext cx="9344454" cy="3217291"/>
              </a:xfrm>
              <a:prstGeom prst="rect">
                <a:avLst/>
              </a:prstGeom>
              <a:blipFill rotWithShape="1">
                <a:blip r:embed="rId3"/>
                <a:stretch>
                  <a:fillRect l="-978" t="-1515" r="-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703062"/>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透射率的估计</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2"/>
          <p:cNvSpPr txBox="1"/>
          <p:nvPr/>
        </p:nvSpPr>
        <p:spPr>
          <a:xfrm>
            <a:off x="337741" y="836712"/>
            <a:ext cx="9937104" cy="646331"/>
          </a:xfrm>
          <a:prstGeom prst="rect">
            <a:avLst/>
          </a:prstGeom>
          <a:noFill/>
        </p:spPr>
        <p:txBody>
          <a:bodyPr wrap="square" rtlCol="0">
            <a:spAutoFit/>
          </a:bodyPr>
          <a:lstStyle/>
          <a:p>
            <a:endParaRPr lang="en-US" altLang="zh-CN" b="0" dirty="0" smtClean="0">
              <a:solidFill>
                <a:schemeClr val="accent2">
                  <a:lumMod val="50000"/>
                </a:schemeClr>
              </a:solidFill>
              <a:latin typeface="+mn-ea"/>
            </a:endParaRPr>
          </a:p>
          <a:p>
            <a:r>
              <a:rPr lang="en-US" altLang="zh-CN" dirty="0" smtClean="0">
                <a:solidFill>
                  <a:schemeClr val="accent2">
                    <a:lumMod val="50000"/>
                  </a:schemeClr>
                </a:solidFill>
                <a:latin typeface="+mn-ea"/>
              </a:rPr>
              <a:t> </a:t>
            </a:r>
            <a:endParaRPr lang="zh-CN" altLang="en-US" dirty="0"/>
          </a:p>
        </p:txBody>
      </p:sp>
      <p:sp>
        <p:nvSpPr>
          <p:cNvPr id="5" name="TextBox 4"/>
          <p:cNvSpPr txBox="1"/>
          <p:nvPr/>
        </p:nvSpPr>
        <p:spPr>
          <a:xfrm>
            <a:off x="560340" y="836712"/>
            <a:ext cx="1944191" cy="461665"/>
          </a:xfrm>
          <a:prstGeom prst="rect">
            <a:avLst/>
          </a:prstGeom>
          <a:noFill/>
        </p:spPr>
        <p:txBody>
          <a:bodyPr wrap="square" rtlCol="0">
            <a:spAutoFit/>
          </a:bodyPr>
          <a:lstStyle/>
          <a:p>
            <a:r>
              <a:rPr lang="zh-CN" altLang="en-US" sz="2400" dirty="0" smtClean="0">
                <a:solidFill>
                  <a:srgbClr val="FF0000"/>
                </a:solidFill>
                <a:latin typeface="+mn-ea"/>
                <a:ea typeface="+mn-ea"/>
              </a:rPr>
              <a:t>第二种：</a:t>
            </a:r>
            <a:endParaRPr lang="zh-CN" altLang="en-US" sz="2400" dirty="0">
              <a:solidFill>
                <a:srgbClr val="FF0000"/>
              </a:solidFill>
              <a:latin typeface="+mn-ea"/>
              <a:ea typeface="+mn-ea"/>
            </a:endParaRPr>
          </a:p>
        </p:txBody>
      </p:sp>
      <mc:AlternateContent xmlns:mc="http://schemas.openxmlformats.org/markup-compatibility/2006" xmlns:a14="http://schemas.microsoft.com/office/drawing/2010/main">
        <mc:Choice Requires="a14">
          <p:sp>
            <p:nvSpPr>
              <p:cNvPr id="6" name="TextBox 5"/>
              <p:cNvSpPr txBox="1"/>
              <p:nvPr/>
            </p:nvSpPr>
            <p:spPr>
              <a:xfrm>
                <a:off x="-114093" y="1298377"/>
                <a:ext cx="5472335" cy="6519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2">
                              <a:lumMod val="50000"/>
                            </a:schemeClr>
                          </a:solidFill>
                          <a:latin typeface="Cambria Math"/>
                        </a:rPr>
                        <m:t>𝐽</m:t>
                      </m:r>
                      <m:d>
                        <m:dPr>
                          <m:begChr m:val="（"/>
                          <m:endChr m:val="）"/>
                          <m:ctrlPr>
                            <a:rPr lang="zh-CN" altLang="en-US" b="0" i="1" smtClean="0">
                              <a:solidFill>
                                <a:schemeClr val="accent2">
                                  <a:lumMod val="50000"/>
                                </a:schemeClr>
                              </a:solidFill>
                              <a:latin typeface="Cambria Math"/>
                            </a:rPr>
                          </m:ctrlPr>
                        </m:dPr>
                        <m:e>
                          <m:r>
                            <a:rPr lang="en-US" altLang="zh-CN" b="0" i="1" smtClean="0">
                              <a:solidFill>
                                <a:schemeClr val="accent2">
                                  <a:lumMod val="50000"/>
                                </a:schemeClr>
                              </a:solidFill>
                              <a:latin typeface="Cambria Math"/>
                            </a:rPr>
                            <m:t>𝑥</m:t>
                          </m:r>
                        </m:e>
                      </m:d>
                      <m:r>
                        <a:rPr lang="en-US" altLang="zh-CN" b="0" i="1" smtClean="0">
                          <a:solidFill>
                            <a:schemeClr val="accent2">
                              <a:lumMod val="50000"/>
                            </a:schemeClr>
                          </a:solidFill>
                          <a:latin typeface="Cambria Math"/>
                        </a:rPr>
                        <m:t>=</m:t>
                      </m:r>
                      <m:f>
                        <m:fPr>
                          <m:ctrlPr>
                            <a:rPr lang="en-US" altLang="zh-CN" b="0" i="1" smtClean="0">
                              <a:solidFill>
                                <a:schemeClr val="accent2">
                                  <a:lumMod val="50000"/>
                                </a:schemeClr>
                              </a:solidFill>
                              <a:latin typeface="Cambria Math"/>
                            </a:rPr>
                          </m:ctrlPr>
                        </m:fPr>
                        <m:num>
                          <m:r>
                            <a:rPr lang="en-US" altLang="zh-CN" b="0" i="1" smtClean="0">
                              <a:solidFill>
                                <a:schemeClr val="accent2">
                                  <a:lumMod val="50000"/>
                                </a:schemeClr>
                              </a:solidFill>
                              <a:latin typeface="Cambria Math"/>
                            </a:rPr>
                            <m:t>1</m:t>
                          </m:r>
                        </m:num>
                        <m:den>
                          <m:r>
                            <a:rPr lang="en-US" altLang="zh-CN" b="0" i="1" smtClean="0">
                              <a:solidFill>
                                <a:schemeClr val="accent2">
                                  <a:lumMod val="50000"/>
                                </a:schemeClr>
                              </a:solidFill>
                              <a:latin typeface="Cambria Math"/>
                            </a:rPr>
                            <m:t>𝑡</m:t>
                          </m:r>
                          <m:d>
                            <m:dPr>
                              <m:ctrlPr>
                                <a:rPr lang="en-US" altLang="zh-CN" b="0" i="1" smtClean="0">
                                  <a:solidFill>
                                    <a:schemeClr val="accent2">
                                      <a:lumMod val="50000"/>
                                    </a:schemeClr>
                                  </a:solidFill>
                                  <a:latin typeface="Cambria Math"/>
                                </a:rPr>
                              </m:ctrlPr>
                            </m:dPr>
                            <m:e>
                              <m:r>
                                <a:rPr lang="en-US" altLang="zh-CN" b="0" i="1" smtClean="0">
                                  <a:solidFill>
                                    <a:schemeClr val="accent2">
                                      <a:lumMod val="50000"/>
                                    </a:schemeClr>
                                  </a:solidFill>
                                  <a:latin typeface="Cambria Math"/>
                                </a:rPr>
                                <m:t>𝑥</m:t>
                              </m:r>
                            </m:e>
                          </m:d>
                        </m:den>
                      </m:f>
                      <m:r>
                        <a:rPr lang="en-US" altLang="zh-CN" b="0" i="1" smtClean="0">
                          <a:solidFill>
                            <a:schemeClr val="accent2">
                              <a:lumMod val="50000"/>
                            </a:schemeClr>
                          </a:solidFill>
                          <a:latin typeface="Cambria Math"/>
                        </a:rPr>
                        <m:t>𝐼</m:t>
                      </m:r>
                      <m:d>
                        <m:dPr>
                          <m:ctrlPr>
                            <a:rPr lang="en-US" altLang="zh-CN" b="0" i="1" smtClean="0">
                              <a:solidFill>
                                <a:schemeClr val="accent2">
                                  <a:lumMod val="50000"/>
                                </a:schemeClr>
                              </a:solidFill>
                              <a:latin typeface="Cambria Math"/>
                            </a:rPr>
                          </m:ctrlPr>
                        </m:dPr>
                        <m:e>
                          <m:r>
                            <a:rPr lang="en-US" altLang="zh-CN" b="0" i="1" smtClean="0">
                              <a:solidFill>
                                <a:schemeClr val="accent2">
                                  <a:lumMod val="50000"/>
                                </a:schemeClr>
                              </a:solidFill>
                              <a:latin typeface="Cambria Math"/>
                            </a:rPr>
                            <m:t>𝑥</m:t>
                          </m:r>
                        </m:e>
                      </m:d>
                      <m:r>
                        <a:rPr lang="en-US" altLang="zh-CN" b="0" i="1" smtClean="0">
                          <a:solidFill>
                            <a:schemeClr val="accent2">
                              <a:lumMod val="50000"/>
                            </a:schemeClr>
                          </a:solidFill>
                          <a:latin typeface="Cambria Math"/>
                        </a:rPr>
                        <m:t>−</m:t>
                      </m:r>
                      <m:f>
                        <m:fPr>
                          <m:ctrlPr>
                            <a:rPr lang="en-US" altLang="zh-CN" b="0" i="1" smtClean="0">
                              <a:solidFill>
                                <a:schemeClr val="accent2">
                                  <a:lumMod val="50000"/>
                                </a:schemeClr>
                              </a:solidFill>
                              <a:latin typeface="Cambria Math"/>
                            </a:rPr>
                          </m:ctrlPr>
                        </m:fPr>
                        <m:num>
                          <m:r>
                            <a:rPr lang="en-US" altLang="zh-CN" b="0" i="1" smtClean="0">
                              <a:solidFill>
                                <a:schemeClr val="accent2">
                                  <a:lumMod val="50000"/>
                                </a:schemeClr>
                              </a:solidFill>
                              <a:latin typeface="Cambria Math"/>
                            </a:rPr>
                            <m:t>𝐴</m:t>
                          </m:r>
                        </m:num>
                        <m:den>
                          <m:r>
                            <a:rPr lang="en-US" altLang="zh-CN" b="0" i="1" smtClean="0">
                              <a:solidFill>
                                <a:schemeClr val="accent2">
                                  <a:lumMod val="50000"/>
                                </a:schemeClr>
                              </a:solidFill>
                              <a:latin typeface="Cambria Math"/>
                            </a:rPr>
                            <m:t>𝑡</m:t>
                          </m:r>
                          <m:d>
                            <m:dPr>
                              <m:ctrlPr>
                                <a:rPr lang="en-US" altLang="zh-CN" b="0" i="1" smtClean="0">
                                  <a:solidFill>
                                    <a:schemeClr val="accent2">
                                      <a:lumMod val="50000"/>
                                    </a:schemeClr>
                                  </a:solidFill>
                                  <a:latin typeface="Cambria Math"/>
                                </a:rPr>
                              </m:ctrlPr>
                            </m:dPr>
                            <m:e>
                              <m:r>
                                <a:rPr lang="en-US" altLang="zh-CN" b="0" i="1" smtClean="0">
                                  <a:solidFill>
                                    <a:schemeClr val="accent2">
                                      <a:lumMod val="50000"/>
                                    </a:schemeClr>
                                  </a:solidFill>
                                  <a:latin typeface="Cambria Math"/>
                                </a:rPr>
                                <m:t>𝑥</m:t>
                              </m:r>
                            </m:e>
                          </m:d>
                        </m:den>
                      </m:f>
                      <m:r>
                        <a:rPr lang="en-US" altLang="zh-CN" b="0" i="0" smtClean="0">
                          <a:solidFill>
                            <a:schemeClr val="accent2">
                              <a:lumMod val="50000"/>
                            </a:schemeClr>
                          </a:solidFill>
                          <a:latin typeface="Cambria Math"/>
                        </a:rPr>
                        <m:t>+</m:t>
                      </m:r>
                      <m:r>
                        <m:rPr>
                          <m:sty m:val="p"/>
                        </m:rPr>
                        <a:rPr lang="en-US" altLang="zh-CN" b="0" i="0" smtClean="0">
                          <a:solidFill>
                            <a:schemeClr val="accent2">
                              <a:lumMod val="50000"/>
                            </a:schemeClr>
                          </a:solidFill>
                          <a:latin typeface="Cambria Math"/>
                        </a:rPr>
                        <m:t>A</m:t>
                      </m:r>
                    </m:oMath>
                  </m:oMathPara>
                </a14:m>
                <a:endParaRPr lang="zh-CN" altLang="en-US" dirty="0">
                  <a:solidFill>
                    <a:schemeClr val="accent2">
                      <a:lumMod val="50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4093" y="1298377"/>
                <a:ext cx="5472335" cy="651973"/>
              </a:xfrm>
              <a:prstGeom prst="rect">
                <a:avLst/>
              </a:prstGeom>
              <a:blipFill rotWithShape="1">
                <a:blip r:embed="rId2"/>
                <a:stretch>
                  <a:fillRect/>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8" y="2096090"/>
            <a:ext cx="4568669"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5666333" y="1067543"/>
                <a:ext cx="6048672" cy="2210092"/>
              </a:xfrm>
              <a:prstGeom prst="rect">
                <a:avLst/>
              </a:prstGeom>
              <a:noFill/>
            </p:spPr>
            <p:txBody>
              <a:bodyPr wrap="square" rtlCol="0">
                <a:spAutoFit/>
              </a:bodyPr>
              <a:lstStyle/>
              <a:p>
                <a:r>
                  <a:rPr lang="zh-CN" altLang="en-US" sz="2400" dirty="0" smtClean="0">
                    <a:solidFill>
                      <a:schemeClr val="accent2">
                        <a:lumMod val="50000"/>
                      </a:schemeClr>
                    </a:solidFill>
                    <a:latin typeface="+mn-ea"/>
                    <a:ea typeface="+mn-ea"/>
                  </a:rPr>
                  <a:t>定义对比度成本函数</a:t>
                </a:r>
                <a14:m>
                  <m:oMath xmlns:m="http://schemas.openxmlformats.org/officeDocument/2006/math">
                    <m:sSub>
                      <m:sSubPr>
                        <m:ctrlPr>
                          <a:rPr lang="en-US" altLang="zh-CN" sz="2400" i="1" smtClean="0">
                            <a:solidFill>
                              <a:schemeClr val="accent2">
                                <a:lumMod val="50000"/>
                              </a:schemeClr>
                            </a:solidFill>
                            <a:latin typeface="Cambria Math"/>
                            <a:ea typeface="+mn-ea"/>
                          </a:rPr>
                        </m:ctrlPr>
                      </m:sSubPr>
                      <m:e>
                        <m:r>
                          <a:rPr lang="en-US" altLang="zh-CN" sz="2400" b="0" i="1" smtClean="0">
                            <a:solidFill>
                              <a:schemeClr val="accent2">
                                <a:lumMod val="50000"/>
                              </a:schemeClr>
                            </a:solidFill>
                            <a:latin typeface="Cambria Math"/>
                            <a:ea typeface="+mn-ea"/>
                          </a:rPr>
                          <m:t>𝐸</m:t>
                        </m:r>
                      </m:e>
                      <m:sub>
                        <m:r>
                          <a:rPr lang="en-US" altLang="zh-CN" sz="2400" b="0" i="1" smtClean="0">
                            <a:solidFill>
                              <a:schemeClr val="accent2">
                                <a:lumMod val="50000"/>
                              </a:schemeClr>
                            </a:solidFill>
                            <a:latin typeface="Cambria Math"/>
                            <a:ea typeface="+mn-ea"/>
                          </a:rPr>
                          <m:t>𝑐𝑜𝑛𝑡𝑟𝑎𝑠𝑡</m:t>
                        </m:r>
                      </m:sub>
                    </m:sSub>
                    <m:r>
                      <a:rPr lang="zh-CN" altLang="en-US" sz="2400" b="0" i="1" smtClean="0">
                        <a:solidFill>
                          <a:schemeClr val="accent2">
                            <a:lumMod val="50000"/>
                          </a:schemeClr>
                        </a:solidFill>
                        <a:latin typeface="Cambria Math"/>
                        <a:ea typeface="+mn-ea"/>
                      </a:rPr>
                      <m:t>为</m:t>
                    </m:r>
                    <m:r>
                      <a:rPr lang="zh-CN" altLang="en-US" sz="2400" i="1">
                        <a:solidFill>
                          <a:schemeClr val="accent2">
                            <a:lumMod val="50000"/>
                          </a:schemeClr>
                        </a:solidFill>
                        <a:latin typeface="Cambria Math"/>
                        <a:ea typeface="+mn-ea"/>
                      </a:rPr>
                      <m:t>区域</m:t>
                    </m:r>
                    <m:r>
                      <a:rPr lang="en-US" altLang="zh-CN" sz="2400" smtClean="0">
                        <a:solidFill>
                          <a:schemeClr val="accent2">
                            <a:lumMod val="50000"/>
                          </a:schemeClr>
                        </a:solidFill>
                        <a:latin typeface="Cambria Math"/>
                        <a:ea typeface="+mn-ea"/>
                      </a:rPr>
                      <m:t>𝛺</m:t>
                    </m:r>
                    <m:d>
                      <m:dPr>
                        <m:begChr m:val="（"/>
                        <m:endChr m:val="）"/>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a:ea typeface="+mn-ea"/>
                          </a:rPr>
                          <m:t>𝑥</m:t>
                        </m:r>
                      </m:e>
                    </m:d>
                  </m:oMath>
                </a14:m>
                <a:r>
                  <a:rPr lang="zh-CN" altLang="en-US" sz="2400" dirty="0" smtClean="0">
                    <a:solidFill>
                      <a:schemeClr val="accent2">
                        <a:lumMod val="50000"/>
                      </a:schemeClr>
                    </a:solidFill>
                    <a:latin typeface="+mn-ea"/>
                    <a:ea typeface="+mn-ea"/>
                  </a:rPr>
                  <a:t>的</a:t>
                </a:r>
                <a:r>
                  <a:rPr lang="en-US" altLang="zh-CN" sz="2400" dirty="0" smtClean="0">
                    <a:solidFill>
                      <a:schemeClr val="accent2">
                        <a:lumMod val="50000"/>
                      </a:schemeClr>
                    </a:solidFill>
                    <a:latin typeface="+mn-ea"/>
                    <a:ea typeface="+mn-ea"/>
                  </a:rPr>
                  <a:t>3</a:t>
                </a:r>
                <a:r>
                  <a:rPr lang="zh-CN" altLang="en-US" sz="2400" dirty="0" smtClean="0">
                    <a:solidFill>
                      <a:schemeClr val="accent2">
                        <a:lumMod val="50000"/>
                      </a:schemeClr>
                    </a:solidFill>
                    <a:latin typeface="+mn-ea"/>
                    <a:ea typeface="+mn-ea"/>
                  </a:rPr>
                  <a:t>个通道的</a:t>
                </a:r>
                <a:r>
                  <a:rPr lang="en-US" altLang="zh-CN" sz="2400" dirty="0" smtClean="0">
                    <a:solidFill>
                      <a:schemeClr val="accent2">
                        <a:lumMod val="50000"/>
                      </a:schemeClr>
                    </a:solidFill>
                    <a:latin typeface="+mn-ea"/>
                    <a:ea typeface="+mn-ea"/>
                  </a:rPr>
                  <a:t>MSE</a:t>
                </a:r>
                <a:r>
                  <a:rPr lang="zh-CN" altLang="en-US" sz="2400" dirty="0" smtClean="0">
                    <a:solidFill>
                      <a:schemeClr val="accent2">
                        <a:lumMod val="50000"/>
                      </a:schemeClr>
                    </a:solidFill>
                    <a:latin typeface="+mn-ea"/>
                    <a:ea typeface="+mn-ea"/>
                  </a:rPr>
                  <a:t>对比度之和取反，即</a:t>
                </a:r>
                <a:endParaRPr lang="en-US" altLang="zh-CN" sz="2400" dirty="0" smtClean="0">
                  <a:solidFill>
                    <a:schemeClr val="accent2">
                      <a:lumMod val="50000"/>
                    </a:schemeClr>
                  </a:solidFill>
                  <a:latin typeface="+mn-ea"/>
                  <a:ea typeface="+mn-ea"/>
                </a:endParaRPr>
              </a:p>
              <a:p>
                <a:pPr/>
                <a14:m>
                  <m:oMathPara xmlns:m="http://schemas.openxmlformats.org/officeDocument/2006/math">
                    <m:oMathParaPr>
                      <m:jc m:val="centerGroup"/>
                    </m:oMathParaPr>
                    <m:oMath xmlns:m="http://schemas.openxmlformats.org/officeDocument/2006/math">
                      <m:sSub>
                        <m:sSubPr>
                          <m:ctrlPr>
                            <a:rPr lang="zh-CN" altLang="zh-CN" sz="1600" i="1" smtClean="0">
                              <a:solidFill>
                                <a:schemeClr val="accent2">
                                  <a:lumMod val="75000"/>
                                </a:schemeClr>
                              </a:solidFill>
                              <a:latin typeface="Cambria Math"/>
                            </a:rPr>
                          </m:ctrlPr>
                        </m:sSubPr>
                        <m:e>
                          <m:r>
                            <a:rPr lang="en-US" altLang="zh-CN" sz="1600" i="1">
                              <a:solidFill>
                                <a:schemeClr val="accent2">
                                  <a:lumMod val="75000"/>
                                </a:schemeClr>
                              </a:solidFill>
                              <a:latin typeface="Cambria Math"/>
                            </a:rPr>
                            <m:t>𝐸</m:t>
                          </m:r>
                        </m:e>
                        <m:sub>
                          <m:r>
                            <a:rPr lang="en-US" altLang="zh-CN" sz="1600" i="1">
                              <a:solidFill>
                                <a:schemeClr val="accent2">
                                  <a:lumMod val="75000"/>
                                </a:schemeClr>
                              </a:solidFill>
                              <a:latin typeface="Cambria Math"/>
                            </a:rPr>
                            <m:t>𝑐𝑜𝑛𝑡𝑟𝑎𝑠𝑡</m:t>
                          </m:r>
                        </m:sub>
                      </m:sSub>
                      <m:r>
                        <a:rPr lang="en-US" altLang="zh-CN" sz="1600" i="1">
                          <a:solidFill>
                            <a:schemeClr val="accent2">
                              <a:lumMod val="75000"/>
                            </a:schemeClr>
                          </a:solidFill>
                          <a:latin typeface="Cambria Math"/>
                        </a:rPr>
                        <m:t>=−</m:t>
                      </m:r>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𝑐</m:t>
                          </m:r>
                          <m:r>
                            <a:rPr lang="en-US" altLang="zh-CN" sz="1600" i="1">
                              <a:solidFill>
                                <a:schemeClr val="accent2">
                                  <a:lumMod val="75000"/>
                                </a:schemeClr>
                              </a:solidFill>
                              <a:latin typeface="Cambria Math"/>
                            </a:rPr>
                            <m:t>∈</m:t>
                          </m:r>
                          <m:d>
                            <m:dPr>
                              <m:begChr m:val="{"/>
                              <m:endChr m:val="}"/>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𝑟</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𝑔</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𝑏</m:t>
                              </m:r>
                            </m:e>
                          </m:d>
                        </m:sub>
                        <m:sup/>
                        <m:e>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𝑥</m:t>
                              </m:r>
                              <m:r>
                                <a:rPr lang="en-US" altLang="zh-CN" sz="1600" i="1">
                                  <a:solidFill>
                                    <a:schemeClr val="accent2">
                                      <a:lumMod val="75000"/>
                                    </a:schemeClr>
                                  </a:solidFill>
                                  <a:latin typeface="Cambria Math"/>
                                </a:rPr>
                                <m:t>∈</m:t>
                              </m:r>
                              <m:r>
                                <m:rPr>
                                  <m:sty m:val="p"/>
                                </m:rPr>
                                <a:rPr lang="en-US" altLang="zh-CN" sz="1600">
                                  <a:solidFill>
                                    <a:schemeClr val="accent2">
                                      <a:lumMod val="75000"/>
                                    </a:schemeClr>
                                  </a:solidFill>
                                  <a:latin typeface="Cambria Math"/>
                                </a:rPr>
                                <m:t>Ω</m:t>
                              </m:r>
                            </m:sub>
                            <m:sup/>
                            <m:e>
                              <m:f>
                                <m:fPr>
                                  <m:ctrlPr>
                                    <a:rPr lang="zh-CN" altLang="zh-CN" sz="1600" i="1">
                                      <a:solidFill>
                                        <a:schemeClr val="accent2">
                                          <a:lumMod val="75000"/>
                                        </a:schemeClr>
                                      </a:solidFill>
                                      <a:latin typeface="Cambria Math"/>
                                    </a:rPr>
                                  </m:ctrlPr>
                                </m:fPr>
                                <m:num>
                                  <m:sSup>
                                    <m:sSupPr>
                                      <m:ctrlPr>
                                        <a:rPr lang="zh-CN" altLang="zh-CN" sz="1600" i="1">
                                          <a:solidFill>
                                            <a:schemeClr val="accent2">
                                              <a:lumMod val="75000"/>
                                            </a:schemeClr>
                                          </a:solidFill>
                                          <a:latin typeface="Cambria Math"/>
                                        </a:rPr>
                                      </m:ctrlPr>
                                    </m:sSupPr>
                                    <m:e>
                                      <m:d>
                                        <m:dPr>
                                          <m:ctrlPr>
                                            <a:rPr lang="zh-CN" altLang="zh-CN" sz="1600" i="1">
                                              <a:solidFill>
                                                <a:schemeClr val="accent2">
                                                  <a:lumMod val="75000"/>
                                                </a:schemeClr>
                                              </a:solidFill>
                                              <a:latin typeface="Cambria Math"/>
                                            </a:rPr>
                                          </m:ctrlPr>
                                        </m:dPr>
                                        <m:e>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𝐽</m:t>
                                              </m:r>
                                            </m:e>
                                            <m:sup>
                                              <m:r>
                                                <a:rPr lang="en-US" altLang="zh-CN" sz="1600" i="1">
                                                  <a:solidFill>
                                                    <a:schemeClr val="accent2">
                                                      <a:lumMod val="75000"/>
                                                    </a:schemeClr>
                                                  </a:solidFill>
                                                  <a:latin typeface="Cambria Math"/>
                                                </a:rPr>
                                                <m:t>𝑐</m:t>
                                              </m:r>
                                            </m:sup>
                                          </m:sSup>
                                          <m:d>
                                            <m:dPr>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𝑥</m:t>
                                              </m:r>
                                            </m:e>
                                          </m:d>
                                          <m:r>
                                            <a:rPr lang="en-US" altLang="zh-CN" sz="1600" i="1">
                                              <a:solidFill>
                                                <a:schemeClr val="accent2">
                                                  <a:lumMod val="75000"/>
                                                </a:schemeClr>
                                              </a:solidFill>
                                              <a:latin typeface="Cambria Math"/>
                                            </a:rPr>
                                            <m:t>−</m:t>
                                          </m:r>
                                          <m:sSup>
                                            <m:sSupPr>
                                              <m:ctrlPr>
                                                <a:rPr lang="zh-CN" altLang="zh-CN" sz="1600" i="1">
                                                  <a:solidFill>
                                                    <a:schemeClr val="accent2">
                                                      <a:lumMod val="75000"/>
                                                    </a:schemeClr>
                                                  </a:solidFill>
                                                  <a:latin typeface="Cambria Math"/>
                                                </a:rPr>
                                              </m:ctrlPr>
                                            </m:sSupPr>
                                            <m:e>
                                              <m:acc>
                                                <m:accPr>
                                                  <m:chr m:val="̅"/>
                                                  <m:ctrlPr>
                                                    <a:rPr lang="zh-CN" altLang="zh-CN" sz="1600" i="1">
                                                      <a:solidFill>
                                                        <a:schemeClr val="accent2">
                                                          <a:lumMod val="75000"/>
                                                        </a:schemeClr>
                                                      </a:solidFill>
                                                      <a:latin typeface="Cambria Math"/>
                                                    </a:rPr>
                                                  </m:ctrlPr>
                                                </m:accPr>
                                                <m:e>
                                                  <m:r>
                                                    <a:rPr lang="en-US" altLang="zh-CN" sz="1600" i="1">
                                                      <a:solidFill>
                                                        <a:schemeClr val="accent2">
                                                          <a:lumMod val="75000"/>
                                                        </a:schemeClr>
                                                      </a:solidFill>
                                                      <a:latin typeface="Cambria Math"/>
                                                    </a:rPr>
                                                    <m:t>𝑗</m:t>
                                                  </m:r>
                                                </m:e>
                                              </m:acc>
                                            </m:e>
                                            <m:sup>
                                              <m:r>
                                                <a:rPr lang="en-US" altLang="zh-CN" sz="1600" i="1">
                                                  <a:solidFill>
                                                    <a:schemeClr val="accent2">
                                                      <a:lumMod val="75000"/>
                                                    </a:schemeClr>
                                                  </a:solidFill>
                                                  <a:latin typeface="Cambria Math"/>
                                                </a:rPr>
                                                <m:t>𝑐</m:t>
                                              </m:r>
                                            </m:sup>
                                          </m:sSup>
                                        </m:e>
                                      </m:d>
                                    </m:e>
                                    <m:sup>
                                      <m:r>
                                        <a:rPr lang="en-US" altLang="zh-CN" sz="1600" i="1">
                                          <a:solidFill>
                                            <a:schemeClr val="accent2">
                                              <a:lumMod val="75000"/>
                                            </a:schemeClr>
                                          </a:solidFill>
                                          <a:latin typeface="Cambria Math"/>
                                        </a:rPr>
                                        <m:t>2</m:t>
                                      </m:r>
                                    </m:sup>
                                  </m:sSup>
                                </m:num>
                                <m:den>
                                  <m:r>
                                    <a:rPr lang="en-US" altLang="zh-CN" sz="1600" i="1">
                                      <a:solidFill>
                                        <a:schemeClr val="accent2">
                                          <a:lumMod val="75000"/>
                                        </a:schemeClr>
                                      </a:solidFill>
                                      <a:latin typeface="Cambria Math"/>
                                    </a:rPr>
                                    <m:t>𝑁</m:t>
                                  </m:r>
                                </m:den>
                              </m:f>
                            </m:e>
                          </m:nary>
                        </m:e>
                      </m:nary>
                      <m:r>
                        <a:rPr lang="en-US" altLang="zh-CN" sz="1600" i="1">
                          <a:solidFill>
                            <a:schemeClr val="accent2">
                              <a:lumMod val="75000"/>
                            </a:schemeClr>
                          </a:solidFill>
                          <a:latin typeface="Cambria Math"/>
                        </a:rPr>
                        <m:t>=−</m:t>
                      </m:r>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𝑐</m:t>
                          </m:r>
                          <m:r>
                            <a:rPr lang="en-US" altLang="zh-CN" sz="1600" i="1">
                              <a:solidFill>
                                <a:schemeClr val="accent2">
                                  <a:lumMod val="75000"/>
                                </a:schemeClr>
                              </a:solidFill>
                              <a:latin typeface="Cambria Math"/>
                            </a:rPr>
                            <m:t>∈</m:t>
                          </m:r>
                          <m:d>
                            <m:dPr>
                              <m:begChr m:val="{"/>
                              <m:endChr m:val="}"/>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𝑟</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𝑔</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𝑏</m:t>
                              </m:r>
                            </m:e>
                          </m:d>
                        </m:sub>
                        <m:sup/>
                        <m:e>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𝑥</m:t>
                              </m:r>
                              <m:r>
                                <a:rPr lang="en-US" altLang="zh-CN" sz="1600" i="1">
                                  <a:solidFill>
                                    <a:schemeClr val="accent2">
                                      <a:lumMod val="75000"/>
                                    </a:schemeClr>
                                  </a:solidFill>
                                  <a:latin typeface="Cambria Math"/>
                                </a:rPr>
                                <m:t>∈</m:t>
                              </m:r>
                              <m:r>
                                <m:rPr>
                                  <m:sty m:val="p"/>
                                </m:rPr>
                                <a:rPr lang="en-US" altLang="zh-CN" sz="1600">
                                  <a:solidFill>
                                    <a:schemeClr val="accent2">
                                      <a:lumMod val="75000"/>
                                    </a:schemeClr>
                                  </a:solidFill>
                                  <a:latin typeface="Cambria Math"/>
                                </a:rPr>
                                <m:t>R</m:t>
                              </m:r>
                            </m:sub>
                            <m:sup/>
                            <m:e>
                              <m:f>
                                <m:fPr>
                                  <m:ctrlPr>
                                    <a:rPr lang="zh-CN" altLang="zh-CN" sz="1600" i="1">
                                      <a:solidFill>
                                        <a:schemeClr val="accent2">
                                          <a:lumMod val="75000"/>
                                        </a:schemeClr>
                                      </a:solidFill>
                                      <a:latin typeface="Cambria Math"/>
                                    </a:rPr>
                                  </m:ctrlPr>
                                </m:fPr>
                                <m:num>
                                  <m:sSup>
                                    <m:sSupPr>
                                      <m:ctrlPr>
                                        <a:rPr lang="zh-CN" altLang="zh-CN" sz="1600" i="1">
                                          <a:solidFill>
                                            <a:schemeClr val="accent2">
                                              <a:lumMod val="75000"/>
                                            </a:schemeClr>
                                          </a:solidFill>
                                          <a:latin typeface="Cambria Math"/>
                                        </a:rPr>
                                      </m:ctrlPr>
                                    </m:sSupPr>
                                    <m:e>
                                      <m:d>
                                        <m:dPr>
                                          <m:ctrlPr>
                                            <a:rPr lang="zh-CN" altLang="zh-CN" sz="1600" i="1">
                                              <a:solidFill>
                                                <a:schemeClr val="accent2">
                                                  <a:lumMod val="75000"/>
                                                </a:schemeClr>
                                              </a:solidFill>
                                              <a:latin typeface="Cambria Math"/>
                                            </a:rPr>
                                          </m:ctrlPr>
                                        </m:dPr>
                                        <m:e>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𝐼</m:t>
                                              </m:r>
                                            </m:e>
                                            <m:sup>
                                              <m:r>
                                                <a:rPr lang="en-US" altLang="zh-CN" sz="1600" i="1">
                                                  <a:solidFill>
                                                    <a:schemeClr val="accent2">
                                                      <a:lumMod val="75000"/>
                                                    </a:schemeClr>
                                                  </a:solidFill>
                                                  <a:latin typeface="Cambria Math"/>
                                                </a:rPr>
                                                <m:t>𝑐</m:t>
                                              </m:r>
                                            </m:sup>
                                          </m:sSup>
                                          <m:d>
                                            <m:dPr>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𝑥</m:t>
                                              </m:r>
                                            </m:e>
                                          </m:d>
                                          <m:r>
                                            <a:rPr lang="en-US" altLang="zh-CN" sz="1600" i="1">
                                              <a:solidFill>
                                                <a:schemeClr val="accent2">
                                                  <a:lumMod val="75000"/>
                                                </a:schemeClr>
                                              </a:solidFill>
                                              <a:latin typeface="Cambria Math"/>
                                            </a:rPr>
                                            <m:t>−</m:t>
                                          </m:r>
                                          <m:sSup>
                                            <m:sSupPr>
                                              <m:ctrlPr>
                                                <a:rPr lang="zh-CN" altLang="zh-CN" sz="1600" i="1">
                                                  <a:solidFill>
                                                    <a:schemeClr val="accent2">
                                                      <a:lumMod val="75000"/>
                                                    </a:schemeClr>
                                                  </a:solidFill>
                                                  <a:latin typeface="Cambria Math"/>
                                                </a:rPr>
                                              </m:ctrlPr>
                                            </m:sSupPr>
                                            <m:e>
                                              <m:acc>
                                                <m:accPr>
                                                  <m:chr m:val="̅"/>
                                                  <m:ctrlPr>
                                                    <a:rPr lang="zh-CN" altLang="zh-CN" sz="1600" i="1">
                                                      <a:solidFill>
                                                        <a:schemeClr val="accent2">
                                                          <a:lumMod val="75000"/>
                                                        </a:schemeClr>
                                                      </a:solidFill>
                                                      <a:latin typeface="Cambria Math"/>
                                                    </a:rPr>
                                                  </m:ctrlPr>
                                                </m:accPr>
                                                <m:e>
                                                  <m:r>
                                                    <a:rPr lang="en-US" altLang="zh-CN" sz="1600" i="1">
                                                      <a:solidFill>
                                                        <a:schemeClr val="accent2">
                                                          <a:lumMod val="75000"/>
                                                        </a:schemeClr>
                                                      </a:solidFill>
                                                      <a:latin typeface="Cambria Math"/>
                                                    </a:rPr>
                                                    <m:t>𝐼</m:t>
                                                  </m:r>
                                                </m:e>
                                              </m:acc>
                                            </m:e>
                                            <m:sup>
                                              <m:r>
                                                <a:rPr lang="en-US" altLang="zh-CN" sz="1600" i="1">
                                                  <a:solidFill>
                                                    <a:schemeClr val="accent2">
                                                      <a:lumMod val="75000"/>
                                                    </a:schemeClr>
                                                  </a:solidFill>
                                                  <a:latin typeface="Cambria Math"/>
                                                </a:rPr>
                                                <m:t>𝑐</m:t>
                                              </m:r>
                                            </m:sup>
                                          </m:sSup>
                                        </m:e>
                                      </m:d>
                                    </m:e>
                                    <m:sup>
                                      <m:r>
                                        <a:rPr lang="en-US" altLang="zh-CN" sz="1600" i="1">
                                          <a:solidFill>
                                            <a:schemeClr val="accent2">
                                              <a:lumMod val="75000"/>
                                            </a:schemeClr>
                                          </a:solidFill>
                                          <a:latin typeface="Cambria Math"/>
                                        </a:rPr>
                                        <m:t>2</m:t>
                                      </m:r>
                                    </m:sup>
                                  </m:sSup>
                                </m:num>
                                <m:den>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𝑡</m:t>
                                      </m:r>
                                    </m:e>
                                    <m:sup>
                                      <m:r>
                                        <a:rPr lang="en-US" altLang="zh-CN" sz="1600" i="1">
                                          <a:solidFill>
                                            <a:schemeClr val="accent2">
                                              <a:lumMod val="75000"/>
                                            </a:schemeClr>
                                          </a:solidFill>
                                          <a:latin typeface="Cambria Math"/>
                                        </a:rPr>
                                        <m:t>2</m:t>
                                      </m:r>
                                    </m:sup>
                                  </m:sSup>
                                  <m:r>
                                    <a:rPr lang="en-US" altLang="zh-CN" sz="1600" i="1">
                                      <a:solidFill>
                                        <a:schemeClr val="accent2">
                                          <a:lumMod val="75000"/>
                                        </a:schemeClr>
                                      </a:solidFill>
                                      <a:latin typeface="Cambria Math"/>
                                    </a:rPr>
                                    <m:t>𝑁</m:t>
                                  </m:r>
                                </m:den>
                              </m:f>
                            </m:e>
                          </m:nary>
                        </m:e>
                      </m:nary>
                    </m:oMath>
                  </m:oMathPara>
                </a14:m>
                <a:endParaRPr lang="zh-CN" altLang="zh-CN" sz="1600" dirty="0">
                  <a:solidFill>
                    <a:schemeClr val="accent2">
                      <a:lumMod val="75000"/>
                    </a:schemeClr>
                  </a:solidFill>
                </a:endParaRPr>
              </a:p>
              <a:p>
                <a:endParaRPr lang="en-US" altLang="zh-CN" sz="1600" dirty="0" smtClean="0">
                  <a:solidFill>
                    <a:schemeClr val="accent2">
                      <a:lumMod val="75000"/>
                    </a:schemeClr>
                  </a:solidFill>
                  <a:latin typeface="+mn-ea"/>
                  <a:ea typeface="+mn-ea"/>
                </a:endParaRPr>
              </a:p>
              <a:p>
                <a:endParaRPr lang="zh-CN" altLang="en-US" sz="2400" dirty="0">
                  <a:solidFill>
                    <a:schemeClr val="accent2">
                      <a:lumMod val="50000"/>
                    </a:schemeClr>
                  </a:solidFill>
                  <a:latin typeface="+mn-ea"/>
                  <a:ea typeface="+mn-ea"/>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666333" y="1067543"/>
                <a:ext cx="6048672" cy="2210092"/>
              </a:xfrm>
              <a:prstGeom prst="rect">
                <a:avLst/>
              </a:prstGeom>
              <a:blipFill rotWithShape="1">
                <a:blip r:embed="rId4"/>
                <a:stretch>
                  <a:fillRect l="-1613" t="-2204" r="-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72420" y="3140968"/>
                <a:ext cx="6192688" cy="1829988"/>
              </a:xfrm>
              <a:prstGeom prst="rect">
                <a:avLst/>
              </a:prstGeom>
              <a:noFill/>
            </p:spPr>
            <p:txBody>
              <a:bodyPr wrap="square" rtlCol="0">
                <a:spAutoFit/>
              </a:bodyPr>
              <a:lstStyle/>
              <a:p>
                <a:r>
                  <a:rPr lang="zh-CN" altLang="en-US" sz="2400" dirty="0" smtClean="0">
                    <a:solidFill>
                      <a:schemeClr val="accent2">
                        <a:lumMod val="50000"/>
                      </a:schemeClr>
                    </a:solidFill>
                    <a:latin typeface="+mn-ea"/>
                    <a:ea typeface="+mn-ea"/>
                  </a:rPr>
                  <a:t>定义信息丢失成本函数</a:t>
                </a:r>
                <a14:m>
                  <m:oMath xmlns:m="http://schemas.openxmlformats.org/officeDocument/2006/math">
                    <m:sSub>
                      <m:sSubPr>
                        <m:ctrlPr>
                          <a:rPr lang="en-US" altLang="zh-CN" sz="2400" i="1">
                            <a:solidFill>
                              <a:schemeClr val="accent2">
                                <a:lumMod val="50000"/>
                              </a:schemeClr>
                            </a:solidFill>
                            <a:latin typeface="Cambria Math"/>
                            <a:ea typeface="+mn-ea"/>
                          </a:rPr>
                        </m:ctrlPr>
                      </m:sSubPr>
                      <m:e>
                        <m:r>
                          <a:rPr lang="en-US" altLang="zh-CN" sz="2400" i="1">
                            <a:solidFill>
                              <a:schemeClr val="accent2">
                                <a:lumMod val="50000"/>
                              </a:schemeClr>
                            </a:solidFill>
                            <a:latin typeface="Cambria Math"/>
                            <a:ea typeface="+mn-ea"/>
                          </a:rPr>
                          <m:t>𝐸</m:t>
                        </m:r>
                      </m:e>
                      <m:sub>
                        <m:r>
                          <a:rPr lang="en-US" altLang="zh-CN" sz="2400" b="0" i="1" smtClean="0">
                            <a:solidFill>
                              <a:schemeClr val="accent2">
                                <a:lumMod val="50000"/>
                              </a:schemeClr>
                            </a:solidFill>
                            <a:latin typeface="Cambria Math"/>
                            <a:ea typeface="+mn-ea"/>
                          </a:rPr>
                          <m:t>𝑙𝑜𝑠𝑠</m:t>
                        </m:r>
                      </m:sub>
                    </m:sSub>
                  </m:oMath>
                </a14:m>
                <a:r>
                  <a:rPr lang="zh-CN" altLang="en-US" sz="2400" dirty="0" smtClean="0">
                    <a:solidFill>
                      <a:schemeClr val="accent2">
                        <a:lumMod val="50000"/>
                      </a:schemeClr>
                    </a:solidFill>
                    <a:latin typeface="+mn-ea"/>
                    <a:ea typeface="+mn-ea"/>
                  </a:rPr>
                  <a:t>为被截断的像素值的平方和，即</a:t>
                </a:r>
                <a:endParaRPr lang="en-US" altLang="zh-CN" sz="2400" dirty="0" smtClean="0">
                  <a:solidFill>
                    <a:schemeClr val="accent2">
                      <a:lumMod val="50000"/>
                    </a:schemeClr>
                  </a:solidFill>
                  <a:latin typeface="+mn-ea"/>
                  <a:ea typeface="+mn-ea"/>
                </a:endParaRPr>
              </a:p>
              <a:p>
                <a:pPr/>
                <a14:m>
                  <m:oMathPara xmlns:m="http://schemas.openxmlformats.org/officeDocument/2006/math">
                    <m:oMathParaPr>
                      <m:jc m:val="centerGroup"/>
                    </m:oMathParaPr>
                    <m:oMath xmlns:m="http://schemas.openxmlformats.org/officeDocument/2006/math">
                      <m:sSub>
                        <m:sSubPr>
                          <m:ctrlPr>
                            <a:rPr lang="zh-CN" altLang="zh-CN" sz="1600" i="1" smtClean="0">
                              <a:solidFill>
                                <a:schemeClr val="accent2">
                                  <a:lumMod val="75000"/>
                                </a:schemeClr>
                              </a:solidFill>
                              <a:latin typeface="Cambria Math"/>
                            </a:rPr>
                          </m:ctrlPr>
                        </m:sSubPr>
                        <m:e>
                          <m:r>
                            <a:rPr lang="en-US" altLang="zh-CN" sz="1600" i="1">
                              <a:solidFill>
                                <a:schemeClr val="accent2">
                                  <a:lumMod val="75000"/>
                                </a:schemeClr>
                              </a:solidFill>
                              <a:latin typeface="Cambria Math"/>
                            </a:rPr>
                            <m:t>𝐸</m:t>
                          </m:r>
                        </m:e>
                        <m:sub>
                          <m:r>
                            <a:rPr lang="en-US" altLang="zh-CN" sz="1600" i="1">
                              <a:solidFill>
                                <a:schemeClr val="accent2">
                                  <a:lumMod val="75000"/>
                                </a:schemeClr>
                              </a:solidFill>
                              <a:latin typeface="Cambria Math"/>
                            </a:rPr>
                            <m:t>𝑙𝑜𝑠𝑠</m:t>
                          </m:r>
                        </m:sub>
                      </m:sSub>
                      <m:r>
                        <a:rPr lang="en-US" altLang="zh-CN" sz="1600" i="1">
                          <a:solidFill>
                            <a:schemeClr val="accent2">
                              <a:lumMod val="75000"/>
                            </a:schemeClr>
                          </a:solidFill>
                          <a:latin typeface="Cambria Math"/>
                        </a:rPr>
                        <m:t>=</m:t>
                      </m:r>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𝑐</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𝑟</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𝑔</m:t>
                          </m:r>
                          <m:r>
                            <a:rPr lang="en-US" altLang="zh-CN" sz="1600" i="1">
                              <a:solidFill>
                                <a:schemeClr val="accent2">
                                  <a:lumMod val="75000"/>
                                </a:schemeClr>
                              </a:solidFill>
                              <a:latin typeface="Cambria Math"/>
                            </a:rPr>
                            <m:t>,</m:t>
                          </m:r>
                          <m:r>
                            <a:rPr lang="en-US" altLang="zh-CN" sz="1600" i="1">
                              <a:solidFill>
                                <a:schemeClr val="accent2">
                                  <a:lumMod val="75000"/>
                                </a:schemeClr>
                              </a:solidFill>
                              <a:latin typeface="Cambria Math"/>
                            </a:rPr>
                            <m:t>𝑏</m:t>
                          </m:r>
                          <m:r>
                            <a:rPr lang="en-US" altLang="zh-CN" sz="1600" i="1">
                              <a:solidFill>
                                <a:schemeClr val="accent2">
                                  <a:lumMod val="75000"/>
                                </a:schemeClr>
                              </a:solidFill>
                              <a:latin typeface="Cambria Math"/>
                            </a:rPr>
                            <m:t>}</m:t>
                          </m:r>
                        </m:sub>
                        <m:sup/>
                        <m:e>
                          <m:nary>
                            <m:naryPr>
                              <m:chr m:val="∑"/>
                              <m:limLoc m:val="undOvr"/>
                              <m:supHide m:val="on"/>
                              <m:ctrlPr>
                                <a:rPr lang="zh-CN" altLang="zh-CN" sz="1600" i="1">
                                  <a:solidFill>
                                    <a:schemeClr val="accent2">
                                      <a:lumMod val="75000"/>
                                    </a:schemeClr>
                                  </a:solidFill>
                                  <a:latin typeface="Cambria Math"/>
                                </a:rPr>
                              </m:ctrlPr>
                            </m:naryPr>
                            <m:sub>
                              <m:r>
                                <a:rPr lang="en-US" altLang="zh-CN" sz="1600" i="1">
                                  <a:solidFill>
                                    <a:schemeClr val="accent2">
                                      <a:lumMod val="75000"/>
                                    </a:schemeClr>
                                  </a:solidFill>
                                  <a:latin typeface="Cambria Math"/>
                                </a:rPr>
                                <m:t>𝑥</m:t>
                              </m:r>
                              <m:r>
                                <a:rPr lang="en-US" altLang="zh-CN" sz="1600" i="1">
                                  <a:solidFill>
                                    <a:schemeClr val="accent2">
                                      <a:lumMod val="75000"/>
                                    </a:schemeClr>
                                  </a:solidFill>
                                  <a:latin typeface="Cambria Math"/>
                                </a:rPr>
                                <m:t>∈</m:t>
                              </m:r>
                              <m:r>
                                <m:rPr>
                                  <m:sty m:val="p"/>
                                </m:rPr>
                                <a:rPr lang="en-US" altLang="zh-CN" sz="1600">
                                  <a:solidFill>
                                    <a:schemeClr val="accent2">
                                      <a:lumMod val="75000"/>
                                    </a:schemeClr>
                                  </a:solidFill>
                                  <a:latin typeface="Cambria Math"/>
                                </a:rPr>
                                <m:t>Ω</m:t>
                              </m:r>
                            </m:sub>
                            <m:sup/>
                            <m:e>
                              <m:r>
                                <a:rPr lang="en-US" altLang="zh-CN" sz="1600" i="1">
                                  <a:solidFill>
                                    <a:schemeClr val="accent2">
                                      <a:lumMod val="75000"/>
                                    </a:schemeClr>
                                  </a:solidFill>
                                  <a:latin typeface="Cambria Math"/>
                                </a:rPr>
                                <m:t>{</m:t>
                              </m:r>
                              <m:sSup>
                                <m:sSupPr>
                                  <m:ctrlPr>
                                    <a:rPr lang="zh-CN" altLang="zh-CN" sz="1600" i="1">
                                      <a:solidFill>
                                        <a:schemeClr val="accent2">
                                          <a:lumMod val="75000"/>
                                        </a:schemeClr>
                                      </a:solidFill>
                                      <a:latin typeface="Cambria Math"/>
                                    </a:rPr>
                                  </m:ctrlPr>
                                </m:sSupPr>
                                <m:e>
                                  <m:d>
                                    <m:dPr>
                                      <m:ctrlPr>
                                        <a:rPr lang="zh-CN" altLang="zh-CN" sz="1600" i="1">
                                          <a:solidFill>
                                            <a:schemeClr val="accent2">
                                              <a:lumMod val="75000"/>
                                            </a:schemeClr>
                                          </a:solidFill>
                                          <a:latin typeface="Cambria Math"/>
                                        </a:rPr>
                                      </m:ctrlPr>
                                    </m:dPr>
                                    <m:e>
                                      <m:func>
                                        <m:funcPr>
                                          <m:ctrlPr>
                                            <a:rPr lang="zh-CN" altLang="zh-CN" sz="1600" i="1">
                                              <a:solidFill>
                                                <a:schemeClr val="accent2">
                                                  <a:lumMod val="75000"/>
                                                </a:schemeClr>
                                              </a:solidFill>
                                              <a:latin typeface="Cambria Math"/>
                                            </a:rPr>
                                          </m:ctrlPr>
                                        </m:funcPr>
                                        <m:fName>
                                          <m:r>
                                            <m:rPr>
                                              <m:sty m:val="p"/>
                                            </m:rPr>
                                            <a:rPr lang="en-US" altLang="zh-CN" sz="1600">
                                              <a:solidFill>
                                                <a:schemeClr val="accent2">
                                                  <a:lumMod val="75000"/>
                                                </a:schemeClr>
                                              </a:solidFill>
                                              <a:latin typeface="Cambria Math"/>
                                            </a:rPr>
                                            <m:t>min</m:t>
                                          </m:r>
                                        </m:fName>
                                        <m:e>
                                          <m:d>
                                            <m:dPr>
                                              <m:begChr m:val="{"/>
                                              <m:endChr m:val="}"/>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0,</m:t>
                                              </m:r>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𝐽</m:t>
                                                  </m:r>
                                                </m:e>
                                                <m:sup>
                                                  <m:r>
                                                    <a:rPr lang="en-US" altLang="zh-CN" sz="1600" i="1">
                                                      <a:solidFill>
                                                        <a:schemeClr val="accent2">
                                                          <a:lumMod val="75000"/>
                                                        </a:schemeClr>
                                                      </a:solidFill>
                                                      <a:latin typeface="Cambria Math"/>
                                                    </a:rPr>
                                                    <m:t>𝑐</m:t>
                                                  </m:r>
                                                </m:sup>
                                              </m:sSup>
                                              <m:d>
                                                <m:dPr>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𝑥</m:t>
                                                  </m:r>
                                                </m:e>
                                              </m:d>
                                            </m:e>
                                          </m:d>
                                        </m:e>
                                      </m:func>
                                    </m:e>
                                  </m:d>
                                </m:e>
                                <m:sup>
                                  <m:r>
                                    <a:rPr lang="en-US" altLang="zh-CN" sz="1600" i="1">
                                      <a:solidFill>
                                        <a:schemeClr val="accent2">
                                          <a:lumMod val="75000"/>
                                        </a:schemeClr>
                                      </a:solidFill>
                                      <a:latin typeface="Cambria Math"/>
                                    </a:rPr>
                                    <m:t>2</m:t>
                                  </m:r>
                                </m:sup>
                              </m:sSup>
                              <m:r>
                                <a:rPr lang="en-US" altLang="zh-CN" sz="1600" i="1">
                                  <a:solidFill>
                                    <a:schemeClr val="accent2">
                                      <a:lumMod val="75000"/>
                                    </a:schemeClr>
                                  </a:solidFill>
                                  <a:latin typeface="Cambria Math"/>
                                </a:rPr>
                                <m:t>+</m:t>
                              </m:r>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m:t>
                                  </m:r>
                                  <m:r>
                                    <m:rPr>
                                      <m:sty m:val="p"/>
                                    </m:rPr>
                                    <a:rPr lang="en-US" altLang="zh-CN" sz="1600">
                                      <a:solidFill>
                                        <a:schemeClr val="accent2">
                                          <a:lumMod val="75000"/>
                                        </a:schemeClr>
                                      </a:solidFill>
                                      <a:latin typeface="Cambria Math"/>
                                    </a:rPr>
                                    <m:t>max</m:t>
                                  </m:r>
                                  <m:r>
                                    <a:rPr lang="en-US" altLang="zh-CN" sz="1600">
                                      <a:solidFill>
                                        <a:schemeClr val="accent2">
                                          <a:lumMod val="75000"/>
                                        </a:schemeClr>
                                      </a:solidFill>
                                      <a:latin typeface="Cambria Math"/>
                                    </a:rPr>
                                    <m:t>⁡</m:t>
                                  </m:r>
                                  <m:r>
                                    <a:rPr lang="en-US" altLang="zh-CN" sz="1600" i="1">
                                      <a:solidFill>
                                        <a:schemeClr val="accent2">
                                          <a:lumMod val="75000"/>
                                        </a:schemeClr>
                                      </a:solidFill>
                                      <a:latin typeface="Cambria Math"/>
                                    </a:rPr>
                                    <m:t>{0,</m:t>
                                  </m:r>
                                  <m:sSup>
                                    <m:sSupPr>
                                      <m:ctrlPr>
                                        <a:rPr lang="zh-CN" altLang="zh-CN" sz="1600" i="1">
                                          <a:solidFill>
                                            <a:schemeClr val="accent2">
                                              <a:lumMod val="75000"/>
                                            </a:schemeClr>
                                          </a:solidFill>
                                          <a:latin typeface="Cambria Math"/>
                                        </a:rPr>
                                      </m:ctrlPr>
                                    </m:sSupPr>
                                    <m:e>
                                      <m:r>
                                        <a:rPr lang="en-US" altLang="zh-CN" sz="1600" i="1">
                                          <a:solidFill>
                                            <a:schemeClr val="accent2">
                                              <a:lumMod val="75000"/>
                                            </a:schemeClr>
                                          </a:solidFill>
                                          <a:latin typeface="Cambria Math"/>
                                        </a:rPr>
                                        <m:t>𝐽</m:t>
                                      </m:r>
                                    </m:e>
                                    <m:sup>
                                      <m:r>
                                        <a:rPr lang="en-US" altLang="zh-CN" sz="1600" i="1">
                                          <a:solidFill>
                                            <a:schemeClr val="accent2">
                                              <a:lumMod val="75000"/>
                                            </a:schemeClr>
                                          </a:solidFill>
                                          <a:latin typeface="Cambria Math"/>
                                        </a:rPr>
                                        <m:t>𝑐</m:t>
                                      </m:r>
                                    </m:sup>
                                  </m:sSup>
                                  <m:d>
                                    <m:dPr>
                                      <m:ctrlPr>
                                        <a:rPr lang="zh-CN" altLang="zh-CN" sz="1600" i="1">
                                          <a:solidFill>
                                            <a:schemeClr val="accent2">
                                              <a:lumMod val="75000"/>
                                            </a:schemeClr>
                                          </a:solidFill>
                                          <a:latin typeface="Cambria Math"/>
                                        </a:rPr>
                                      </m:ctrlPr>
                                    </m:dPr>
                                    <m:e>
                                      <m:r>
                                        <a:rPr lang="en-US" altLang="zh-CN" sz="1600" i="1">
                                          <a:solidFill>
                                            <a:schemeClr val="accent2">
                                              <a:lumMod val="75000"/>
                                            </a:schemeClr>
                                          </a:solidFill>
                                          <a:latin typeface="Cambria Math"/>
                                        </a:rPr>
                                        <m:t>𝑥</m:t>
                                      </m:r>
                                    </m:e>
                                  </m:d>
                                  <m:r>
                                    <a:rPr lang="en-US" altLang="zh-CN" sz="1600" i="1">
                                      <a:solidFill>
                                        <a:schemeClr val="accent2">
                                          <a:lumMod val="75000"/>
                                        </a:schemeClr>
                                      </a:solidFill>
                                      <a:latin typeface="Cambria Math"/>
                                    </a:rPr>
                                    <m:t>−255})</m:t>
                                  </m:r>
                                </m:e>
                                <m:sup>
                                  <m:r>
                                    <a:rPr lang="en-US" altLang="zh-CN" sz="1600" i="1">
                                      <a:solidFill>
                                        <a:schemeClr val="accent2">
                                          <a:lumMod val="75000"/>
                                        </a:schemeClr>
                                      </a:solidFill>
                                      <a:latin typeface="Cambria Math"/>
                                    </a:rPr>
                                    <m:t>2</m:t>
                                  </m:r>
                                </m:sup>
                              </m:sSup>
                              <m:r>
                                <a:rPr lang="en-US" altLang="zh-CN" sz="1600" i="1">
                                  <a:solidFill>
                                    <a:schemeClr val="accent2">
                                      <a:lumMod val="75000"/>
                                    </a:schemeClr>
                                  </a:solidFill>
                                  <a:latin typeface="Cambria Math"/>
                                </a:rPr>
                                <m:t>}</m:t>
                              </m:r>
                            </m:e>
                          </m:nary>
                        </m:e>
                      </m:nary>
                    </m:oMath>
                  </m:oMathPara>
                </a14:m>
                <a:endParaRPr lang="zh-CN" altLang="zh-CN" sz="2400" dirty="0"/>
              </a:p>
              <a:p>
                <a:endParaRPr lang="zh-CN" altLang="en-US" sz="2400" dirty="0">
                  <a:solidFill>
                    <a:schemeClr val="accent2">
                      <a:lumMod val="50000"/>
                    </a:schemeClr>
                  </a:solidFill>
                  <a:latin typeface="+mn-ea"/>
                  <a:ea typeface="+mn-ea"/>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72420" y="3140968"/>
                <a:ext cx="6192688" cy="1829988"/>
              </a:xfrm>
              <a:prstGeom prst="rect">
                <a:avLst/>
              </a:prstGeom>
              <a:blipFill rotWithShape="1">
                <a:blip r:embed="rId5"/>
                <a:stretch>
                  <a:fillRect l="-1575" t="-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912351" y="5120426"/>
                <a:ext cx="5874662" cy="830997"/>
              </a:xfrm>
              <a:prstGeom prst="rect">
                <a:avLst/>
              </a:prstGeom>
              <a:noFill/>
            </p:spPr>
            <p:txBody>
              <a:bodyPr wrap="square" rtlCol="0">
                <a:spAutoFit/>
              </a:bodyPr>
              <a:lstStyle/>
              <a:p>
                <a:r>
                  <a:rPr lang="zh-CN" altLang="en-US" sz="2400" dirty="0" smtClean="0">
                    <a:solidFill>
                      <a:schemeClr val="accent2">
                        <a:lumMod val="50000"/>
                      </a:schemeClr>
                    </a:solidFill>
                    <a:latin typeface="+mn-ea"/>
                    <a:ea typeface="+mn-ea"/>
                  </a:rPr>
                  <a:t>通过最小化成本函数</a:t>
                </a:r>
                <a14:m>
                  <m:oMath xmlns:m="http://schemas.openxmlformats.org/officeDocument/2006/math">
                    <m:r>
                      <a:rPr lang="en-US" altLang="zh-CN" sz="2400" b="0" i="1" smtClean="0">
                        <a:solidFill>
                          <a:schemeClr val="accent2">
                            <a:lumMod val="50000"/>
                          </a:schemeClr>
                        </a:solidFill>
                        <a:latin typeface="Cambria Math"/>
                        <a:ea typeface="+mn-ea"/>
                      </a:rPr>
                      <m:t>𝐸</m:t>
                    </m:r>
                    <m:r>
                      <a:rPr lang="en-US" altLang="zh-CN" sz="2400" b="0" i="1" smtClean="0">
                        <a:solidFill>
                          <a:schemeClr val="accent2">
                            <a:lumMod val="50000"/>
                          </a:schemeClr>
                        </a:solidFill>
                        <a:latin typeface="Cambria Math"/>
                        <a:ea typeface="+mn-ea"/>
                      </a:rPr>
                      <m:t>=</m:t>
                    </m:r>
                    <m:sSub>
                      <m:sSubPr>
                        <m:ctrlPr>
                          <a:rPr lang="en-US" altLang="zh-CN" sz="2400" i="1">
                            <a:solidFill>
                              <a:schemeClr val="accent2">
                                <a:lumMod val="50000"/>
                              </a:schemeClr>
                            </a:solidFill>
                            <a:latin typeface="Cambria Math"/>
                            <a:ea typeface="+mn-ea"/>
                          </a:rPr>
                        </m:ctrlPr>
                      </m:sSubPr>
                      <m:e>
                        <m:r>
                          <a:rPr lang="en-US" altLang="zh-CN" sz="2400" i="1">
                            <a:solidFill>
                              <a:schemeClr val="accent2">
                                <a:lumMod val="50000"/>
                              </a:schemeClr>
                            </a:solidFill>
                            <a:latin typeface="Cambria Math"/>
                            <a:ea typeface="+mn-ea"/>
                          </a:rPr>
                          <m:t>𝐸</m:t>
                        </m:r>
                      </m:e>
                      <m:sub>
                        <m:r>
                          <a:rPr lang="en-US" altLang="zh-CN" sz="2400" i="1">
                            <a:solidFill>
                              <a:schemeClr val="accent2">
                                <a:lumMod val="50000"/>
                              </a:schemeClr>
                            </a:solidFill>
                            <a:latin typeface="Cambria Math"/>
                            <a:ea typeface="+mn-ea"/>
                          </a:rPr>
                          <m:t>𝑐𝑜𝑛𝑡𝑟𝑎𝑠𝑡</m:t>
                        </m:r>
                      </m:sub>
                    </m:sSub>
                    <m:r>
                      <a:rPr lang="en-US" altLang="zh-CN" sz="2400" i="1">
                        <a:solidFill>
                          <a:schemeClr val="accent2">
                            <a:lumMod val="50000"/>
                          </a:schemeClr>
                        </a:solidFill>
                        <a:latin typeface="Cambria Math"/>
                        <a:ea typeface="+mn-ea"/>
                      </a:rPr>
                      <m:t>+</m:t>
                    </m:r>
                    <m:r>
                      <a:rPr lang="zh-CN" altLang="en-US" sz="2400" i="1">
                        <a:solidFill>
                          <a:schemeClr val="accent2">
                            <a:lumMod val="50000"/>
                          </a:schemeClr>
                        </a:solidFill>
                        <a:latin typeface="Cambria Math"/>
                        <a:ea typeface="+mn-ea"/>
                      </a:rPr>
                      <m:t>𝜆</m:t>
                    </m:r>
                    <m:sSub>
                      <m:sSubPr>
                        <m:ctrlPr>
                          <a:rPr lang="en-US" altLang="zh-CN" sz="2400" i="1">
                            <a:solidFill>
                              <a:schemeClr val="accent2">
                                <a:lumMod val="50000"/>
                              </a:schemeClr>
                            </a:solidFill>
                            <a:latin typeface="Cambria Math"/>
                            <a:ea typeface="+mn-ea"/>
                          </a:rPr>
                        </m:ctrlPr>
                      </m:sSubPr>
                      <m:e>
                        <m:r>
                          <a:rPr lang="en-US" altLang="zh-CN" sz="2400" i="1">
                            <a:solidFill>
                              <a:schemeClr val="accent2">
                                <a:lumMod val="50000"/>
                              </a:schemeClr>
                            </a:solidFill>
                            <a:latin typeface="Cambria Math"/>
                            <a:ea typeface="+mn-ea"/>
                          </a:rPr>
                          <m:t>𝐸</m:t>
                        </m:r>
                      </m:e>
                      <m:sub>
                        <m:r>
                          <a:rPr lang="en-US" altLang="zh-CN" sz="2400" i="1">
                            <a:solidFill>
                              <a:schemeClr val="accent2">
                                <a:lumMod val="50000"/>
                              </a:schemeClr>
                            </a:solidFill>
                            <a:latin typeface="Cambria Math"/>
                            <a:ea typeface="+mn-ea"/>
                          </a:rPr>
                          <m:t>𝑙𝑜𝑠𝑠</m:t>
                        </m:r>
                      </m:sub>
                    </m:sSub>
                  </m:oMath>
                </a14:m>
                <a:r>
                  <a:rPr lang="en-US" altLang="zh-CN" sz="2400" dirty="0" smtClean="0">
                    <a:solidFill>
                      <a:schemeClr val="accent2">
                        <a:lumMod val="50000"/>
                      </a:schemeClr>
                    </a:solidFill>
                    <a:latin typeface="+mn-ea"/>
                    <a:ea typeface="+mn-ea"/>
                  </a:rPr>
                  <a:t>,</a:t>
                </a:r>
                <a:r>
                  <a:rPr lang="zh-CN" altLang="en-US" sz="2400" dirty="0" smtClean="0">
                    <a:solidFill>
                      <a:schemeClr val="accent2">
                        <a:lumMod val="50000"/>
                      </a:schemeClr>
                    </a:solidFill>
                    <a:latin typeface="+mn-ea"/>
                    <a:ea typeface="+mn-ea"/>
                  </a:rPr>
                  <a:t>找到最合适的透射率</a:t>
                </a:r>
                <a14:m>
                  <m:oMath xmlns:m="http://schemas.openxmlformats.org/officeDocument/2006/math">
                    <m:r>
                      <a:rPr lang="en-US" altLang="zh-CN" sz="2400">
                        <a:solidFill>
                          <a:schemeClr val="accent2">
                            <a:lumMod val="50000"/>
                          </a:schemeClr>
                        </a:solidFill>
                        <a:latin typeface="Cambria Math"/>
                        <a:ea typeface="+mn-ea"/>
                      </a:rPr>
                      <m:t>𝑡</m:t>
                    </m:r>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a:ea typeface="+mn-ea"/>
                          </a:rPr>
                          <m:t>𝑥</m:t>
                        </m:r>
                      </m:e>
                    </m:d>
                  </m:oMath>
                </a14:m>
                <a:r>
                  <a:rPr lang="zh-CN" altLang="en-US" sz="2400" dirty="0" smtClean="0">
                    <a:solidFill>
                      <a:schemeClr val="accent2">
                        <a:lumMod val="50000"/>
                      </a:schemeClr>
                    </a:solidFill>
                    <a:latin typeface="+mn-ea"/>
                    <a:ea typeface="+mn-ea"/>
                  </a:rPr>
                  <a:t>。</a:t>
                </a:r>
                <a:endParaRPr lang="zh-CN" altLang="en-US" sz="2400" dirty="0">
                  <a:solidFill>
                    <a:schemeClr val="accent2">
                      <a:lumMod val="50000"/>
                    </a:schemeClr>
                  </a:solidFill>
                  <a:latin typeface="+mn-ea"/>
                  <a:ea typeface="+mn-ea"/>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12351" y="5120426"/>
                <a:ext cx="5874662" cy="830997"/>
              </a:xfrm>
              <a:prstGeom prst="rect">
                <a:avLst/>
              </a:prstGeom>
              <a:blipFill rotWithShape="1">
                <a:blip r:embed="rId6"/>
                <a:stretch>
                  <a:fillRect l="-1660" t="-5882" r="-2801"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025854"/>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1700"/>
                            </p:stCondLst>
                            <p:childTnLst>
                              <p:par>
                                <p:cTn id="25" presetID="2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00"/>
                            </p:stCondLst>
                            <p:childTnLst>
                              <p:par>
                                <p:cTn id="29" presetID="22" presetClass="entr" presetSubtype="4"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wipe(down)">
                                      <p:cBhvr>
                                        <p:cTn id="31" dur="500"/>
                                        <p:tgtEl>
                                          <p:spTgt spid="1026"/>
                                        </p:tgtEl>
                                      </p:cBhvr>
                                    </p:animEffect>
                                  </p:childTnLst>
                                </p:cTn>
                              </p:par>
                            </p:childTnLst>
                          </p:cTn>
                        </p:par>
                        <p:par>
                          <p:cTn id="32" fill="hold">
                            <p:stCondLst>
                              <p:cond delay="2700"/>
                            </p:stCondLst>
                            <p:childTnLst>
                              <p:par>
                                <p:cTn id="33" presetID="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3200"/>
                            </p:stCondLst>
                            <p:childTnLst>
                              <p:par>
                                <p:cTn id="38" presetID="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0-#ppt_w/2"/>
                                          </p:val>
                                        </p:tav>
                                        <p:tav tm="100000">
                                          <p:val>
                                            <p:strVal val="#ppt_x"/>
                                          </p:val>
                                        </p:tav>
                                      </p:tavLst>
                                    </p:anim>
                                    <p:anim calcmode="lin" valueType="num">
                                      <p:cBhvr additive="base">
                                        <p:cTn id="41" dur="500" fill="hold"/>
                                        <p:tgtEl>
                                          <p:spTgt spid="8"/>
                                        </p:tgtEl>
                                        <p:attrNameLst>
                                          <p:attrName>ppt_y</p:attrName>
                                        </p:attrNameLst>
                                      </p:cBhvr>
                                      <p:tavLst>
                                        <p:tav tm="0">
                                          <p:val>
                                            <p:strVal val="#ppt_y"/>
                                          </p:val>
                                        </p:tav>
                                        <p:tav tm="100000">
                                          <p:val>
                                            <p:strVal val="#ppt_y"/>
                                          </p:val>
                                        </p:tav>
                                      </p:tavLst>
                                    </p:anim>
                                  </p:childTnLst>
                                </p:cTn>
                              </p:par>
                            </p:childTnLst>
                          </p:cTn>
                        </p:par>
                        <p:par>
                          <p:cTn id="42" fill="hold">
                            <p:stCondLst>
                              <p:cond delay="3700"/>
                            </p:stCondLst>
                            <p:childTnLst>
                              <p:par>
                                <p:cTn id="43" presetID="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5" grpId="0"/>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大气光</a:t>
            </a: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的估计</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2"/>
          <p:cNvSpPr txBox="1"/>
          <p:nvPr/>
        </p:nvSpPr>
        <p:spPr>
          <a:xfrm>
            <a:off x="1057821" y="836712"/>
            <a:ext cx="6899652" cy="2956194"/>
          </a:xfrm>
          <a:prstGeom prst="rect">
            <a:avLst/>
          </a:prstGeom>
          <a:noFill/>
        </p:spPr>
        <p:txBody>
          <a:bodyPr wrap="square" rtlCol="0">
            <a:spAutoFit/>
          </a:bodyPr>
          <a:lstStyle/>
          <a:p>
            <a:r>
              <a:rPr lang="zh-CN" altLang="en-US" sz="2400" dirty="0">
                <a:solidFill>
                  <a:srgbClr val="FF0000"/>
                </a:solidFill>
                <a:latin typeface="+mj-ea"/>
                <a:ea typeface="+mj-ea"/>
              </a:rPr>
              <a:t>第一</a:t>
            </a:r>
            <a:r>
              <a:rPr lang="zh-CN" altLang="en-US" sz="2400" dirty="0" smtClean="0">
                <a:solidFill>
                  <a:srgbClr val="FF0000"/>
                </a:solidFill>
                <a:latin typeface="+mj-ea"/>
                <a:ea typeface="+mj-ea"/>
              </a:rPr>
              <a:t>种：</a:t>
            </a:r>
            <a:r>
              <a:rPr lang="zh-CN" altLang="zh-CN" sz="2400" dirty="0" smtClean="0">
                <a:solidFill>
                  <a:schemeClr val="accent2">
                    <a:lumMod val="50000"/>
                  </a:schemeClr>
                </a:solidFill>
                <a:latin typeface="+mj-ea"/>
                <a:ea typeface="+mj-ea"/>
              </a:rPr>
              <a:t>根据</a:t>
            </a:r>
            <a:r>
              <a:rPr lang="zh-CN" altLang="zh-CN" sz="2400" dirty="0">
                <a:solidFill>
                  <a:schemeClr val="accent2">
                    <a:lumMod val="50000"/>
                  </a:schemeClr>
                </a:solidFill>
                <a:latin typeface="+mj-ea"/>
                <a:ea typeface="+mj-ea"/>
              </a:rPr>
              <a:t>暗原色信息估计大气光值。具体操作步骤如下：</a:t>
            </a:r>
          </a:p>
          <a:p>
            <a:r>
              <a:rPr lang="en-US" altLang="zh-CN" sz="2400" dirty="0">
                <a:solidFill>
                  <a:schemeClr val="accent2">
                    <a:lumMod val="50000"/>
                  </a:schemeClr>
                </a:solidFill>
                <a:latin typeface="+mj-ea"/>
                <a:ea typeface="+mj-ea"/>
              </a:rPr>
              <a:t>1</a:t>
            </a:r>
            <a:r>
              <a:rPr lang="zh-CN" altLang="zh-CN" sz="2400" dirty="0">
                <a:solidFill>
                  <a:schemeClr val="accent2">
                    <a:lumMod val="50000"/>
                  </a:schemeClr>
                </a:solidFill>
                <a:latin typeface="+mj-ea"/>
                <a:ea typeface="+mj-ea"/>
              </a:rPr>
              <a:t>）获取有雾图像的暗原色</a:t>
            </a:r>
            <a:r>
              <a:rPr lang="zh-CN" altLang="zh-CN" sz="2400" dirty="0" smtClean="0">
                <a:solidFill>
                  <a:schemeClr val="accent2">
                    <a:lumMod val="50000"/>
                  </a:schemeClr>
                </a:solidFill>
                <a:latin typeface="+mj-ea"/>
                <a:ea typeface="+mj-ea"/>
              </a:rPr>
              <a:t>图；</a:t>
            </a:r>
            <a:endParaRPr lang="zh-CN" altLang="zh-CN" sz="2400" dirty="0">
              <a:solidFill>
                <a:schemeClr val="accent2">
                  <a:lumMod val="50000"/>
                </a:schemeClr>
              </a:solidFill>
              <a:latin typeface="+mj-ea"/>
              <a:ea typeface="+mj-ea"/>
            </a:endParaRPr>
          </a:p>
          <a:p>
            <a:r>
              <a:rPr lang="en-US" altLang="zh-CN" sz="2400" dirty="0">
                <a:solidFill>
                  <a:schemeClr val="accent2">
                    <a:lumMod val="50000"/>
                  </a:schemeClr>
                </a:solidFill>
                <a:latin typeface="+mj-ea"/>
                <a:ea typeface="+mj-ea"/>
              </a:rPr>
              <a:t>2</a:t>
            </a:r>
            <a:r>
              <a:rPr lang="zh-CN" altLang="zh-CN" sz="2400" dirty="0">
                <a:solidFill>
                  <a:schemeClr val="accent2">
                    <a:lumMod val="50000"/>
                  </a:schemeClr>
                </a:solidFill>
                <a:latin typeface="+mj-ea"/>
                <a:ea typeface="+mj-ea"/>
              </a:rPr>
              <a:t>）寻</a:t>
            </a:r>
            <a:r>
              <a:rPr lang="zh-CN" altLang="zh-CN" sz="2410" dirty="0">
                <a:solidFill>
                  <a:schemeClr val="accent2">
                    <a:lumMod val="50000"/>
                  </a:schemeClr>
                </a:solidFill>
                <a:latin typeface="+mj-ea"/>
                <a:ea typeface="+mj-ea"/>
              </a:rPr>
              <a:t>找暗原色图像中亮度值</a:t>
            </a:r>
            <a:r>
              <a:rPr lang="zh-CN" altLang="zh-CN" sz="2400" dirty="0">
                <a:solidFill>
                  <a:schemeClr val="accent2">
                    <a:lumMod val="50000"/>
                  </a:schemeClr>
                </a:solidFill>
                <a:latin typeface="+mj-ea"/>
                <a:ea typeface="+mj-ea"/>
              </a:rPr>
              <a:t>前</a:t>
            </a:r>
            <a:r>
              <a:rPr lang="en-US" altLang="zh-CN" sz="2400" dirty="0">
                <a:solidFill>
                  <a:schemeClr val="accent2">
                    <a:lumMod val="50000"/>
                  </a:schemeClr>
                </a:solidFill>
                <a:latin typeface="+mj-ea"/>
                <a:ea typeface="+mj-ea"/>
              </a:rPr>
              <a:t> 0.1%</a:t>
            </a:r>
            <a:r>
              <a:rPr lang="zh-CN" altLang="zh-CN" sz="2400" dirty="0">
                <a:solidFill>
                  <a:schemeClr val="accent2">
                    <a:lumMod val="50000"/>
                  </a:schemeClr>
                </a:solidFill>
                <a:latin typeface="+mj-ea"/>
                <a:ea typeface="+mj-ea"/>
              </a:rPr>
              <a:t>的像素并对应到输入图像；</a:t>
            </a:r>
          </a:p>
          <a:p>
            <a:r>
              <a:rPr lang="en-US" altLang="zh-CN" sz="2400" dirty="0">
                <a:solidFill>
                  <a:schemeClr val="accent2">
                    <a:lumMod val="50000"/>
                  </a:schemeClr>
                </a:solidFill>
                <a:latin typeface="+mj-ea"/>
                <a:ea typeface="+mj-ea"/>
              </a:rPr>
              <a:t>3</a:t>
            </a:r>
            <a:r>
              <a:rPr lang="zh-CN" altLang="zh-CN" sz="2400" dirty="0">
                <a:solidFill>
                  <a:schemeClr val="accent2">
                    <a:lumMod val="50000"/>
                  </a:schemeClr>
                </a:solidFill>
                <a:latin typeface="+mj-ea"/>
                <a:ea typeface="+mj-ea"/>
              </a:rPr>
              <a:t>）大气光值即是步骤</a:t>
            </a:r>
            <a:r>
              <a:rPr lang="en-US" altLang="zh-CN" sz="2400" dirty="0">
                <a:solidFill>
                  <a:schemeClr val="accent2">
                    <a:lumMod val="50000"/>
                  </a:schemeClr>
                </a:solidFill>
                <a:latin typeface="+mj-ea"/>
                <a:ea typeface="+mj-ea"/>
              </a:rPr>
              <a:t>2</a:t>
            </a:r>
            <a:r>
              <a:rPr lang="zh-CN" altLang="zh-CN" sz="2400" dirty="0">
                <a:solidFill>
                  <a:schemeClr val="accent2">
                    <a:lumMod val="50000"/>
                  </a:schemeClr>
                </a:solidFill>
                <a:latin typeface="+mj-ea"/>
                <a:ea typeface="+mj-ea"/>
              </a:rPr>
              <a:t>）中像素的</a:t>
            </a:r>
            <a:r>
              <a:rPr lang="zh-CN" altLang="zh-CN" sz="2400" dirty="0" smtClean="0">
                <a:solidFill>
                  <a:schemeClr val="accent2">
                    <a:lumMod val="50000"/>
                  </a:schemeClr>
                </a:solidFill>
                <a:latin typeface="+mj-ea"/>
                <a:ea typeface="+mj-ea"/>
              </a:rPr>
              <a:t>最大值。</a:t>
            </a:r>
            <a:endParaRPr lang="en-US" altLang="zh-CN" sz="2400" dirty="0" smtClean="0">
              <a:solidFill>
                <a:schemeClr val="accent2">
                  <a:lumMod val="50000"/>
                </a:schemeClr>
              </a:solidFill>
              <a:latin typeface="+mj-ea"/>
              <a:ea typeface="+mj-ea"/>
            </a:endParaRPr>
          </a:p>
          <a:p>
            <a:endParaRPr lang="zh-CN" altLang="zh-CN" sz="2400" dirty="0">
              <a:solidFill>
                <a:schemeClr val="accent2">
                  <a:lumMod val="50000"/>
                </a:schemeClr>
              </a:solidFill>
              <a:latin typeface="+mj-ea"/>
              <a:ea typeface="+mj-ea"/>
            </a:endParaRPr>
          </a:p>
          <a:p>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996602" y="3429000"/>
                <a:ext cx="9016974" cy="2575192"/>
              </a:xfrm>
              <a:prstGeom prst="rect">
                <a:avLst/>
              </a:prstGeom>
              <a:noFill/>
            </p:spPr>
            <p:txBody>
              <a:bodyPr wrap="square" rtlCol="0">
                <a:spAutoFit/>
              </a:bodyPr>
              <a:lstStyle/>
              <a:p>
                <a:r>
                  <a:rPr lang="zh-CN" altLang="en-US" sz="2400" dirty="0" smtClean="0">
                    <a:solidFill>
                      <a:srgbClr val="FF0000"/>
                    </a:solidFill>
                    <a:latin typeface="+mj-ea"/>
                    <a:ea typeface="+mj-ea"/>
                  </a:rPr>
                  <a:t>优化：</a:t>
                </a:r>
                <a:r>
                  <a:rPr lang="zh-CN" altLang="en-US" sz="2400" dirty="0" smtClean="0">
                    <a:solidFill>
                      <a:schemeClr val="accent2">
                        <a:lumMod val="50000"/>
                      </a:schemeClr>
                    </a:solidFill>
                    <a:latin typeface="+mj-ea"/>
                    <a:ea typeface="+mj-ea"/>
                  </a:rPr>
                  <a:t>根据</a:t>
                </a:r>
                <a:r>
                  <a:rPr lang="zh-CN" altLang="en-US" sz="2400" dirty="0">
                    <a:solidFill>
                      <a:schemeClr val="accent2">
                        <a:lumMod val="50000"/>
                      </a:schemeClr>
                    </a:solidFill>
                    <a:latin typeface="+mj-ea"/>
                    <a:ea typeface="+mj-ea"/>
                  </a:rPr>
                  <a:t>大气光和透射率的估计，可以恢复出无雾图像。但是当透射率接近于</a:t>
                </a:r>
                <a:r>
                  <a:rPr lang="en-US" altLang="zh-CN" sz="2400" dirty="0">
                    <a:solidFill>
                      <a:schemeClr val="accent2">
                        <a:lumMod val="50000"/>
                      </a:schemeClr>
                    </a:solidFill>
                    <a:latin typeface="+mj-ea"/>
                    <a:ea typeface="+mj-ea"/>
                  </a:rPr>
                  <a:t>0</a:t>
                </a:r>
                <a:r>
                  <a:rPr lang="zh-CN" altLang="en-US" sz="2400" dirty="0">
                    <a:solidFill>
                      <a:schemeClr val="accent2">
                        <a:lumMod val="50000"/>
                      </a:schemeClr>
                    </a:solidFill>
                    <a:latin typeface="+mj-ea"/>
                    <a:ea typeface="+mj-ea"/>
                  </a:rPr>
                  <a:t>时，</a:t>
                </a:r>
                <a14:m>
                  <m:oMath xmlns:m="http://schemas.openxmlformats.org/officeDocument/2006/math">
                    <m:r>
                      <m:rPr>
                        <m:sty m:val="p"/>
                      </m:rPr>
                      <a:rPr lang="en-US" altLang="zh-CN" sz="2400">
                        <a:solidFill>
                          <a:schemeClr val="accent2">
                            <a:lumMod val="50000"/>
                          </a:schemeClr>
                        </a:solidFill>
                        <a:latin typeface="Cambria Math"/>
                        <a:ea typeface="+mj-ea"/>
                      </a:rPr>
                      <m:t>J</m:t>
                    </m:r>
                    <m:d>
                      <m:dPr>
                        <m:ctrlPr>
                          <a:rPr lang="zh-CN" altLang="zh-CN" sz="2400" i="1">
                            <a:solidFill>
                              <a:schemeClr val="accent2">
                                <a:lumMod val="50000"/>
                              </a:schemeClr>
                            </a:solidFill>
                            <a:latin typeface="Cambria Math"/>
                            <a:ea typeface="+mj-ea"/>
                          </a:rPr>
                        </m:ctrlPr>
                      </m:dPr>
                      <m:e>
                        <m:r>
                          <m:rPr>
                            <m:sty m:val="p"/>
                          </m:rPr>
                          <a:rPr lang="en-US" altLang="zh-CN" sz="2400">
                            <a:solidFill>
                              <a:schemeClr val="accent2">
                                <a:lumMod val="50000"/>
                              </a:schemeClr>
                            </a:solidFill>
                            <a:latin typeface="Cambria Math"/>
                            <a:ea typeface="+mj-ea"/>
                          </a:rPr>
                          <m:t>x</m:t>
                        </m:r>
                      </m:e>
                    </m:d>
                    <m:r>
                      <m:rPr>
                        <m:sty m:val="p"/>
                      </m:rPr>
                      <a:rPr lang="en-US" altLang="zh-CN" sz="2400">
                        <a:solidFill>
                          <a:schemeClr val="accent2">
                            <a:lumMod val="50000"/>
                          </a:schemeClr>
                        </a:solidFill>
                        <a:latin typeface="Cambria Math"/>
                        <a:ea typeface="+mj-ea"/>
                      </a:rPr>
                      <m:t>t</m:t>
                    </m:r>
                    <m:d>
                      <m:dPr>
                        <m:ctrlPr>
                          <a:rPr lang="zh-CN" altLang="zh-CN" sz="2400" i="1">
                            <a:solidFill>
                              <a:schemeClr val="accent2">
                                <a:lumMod val="50000"/>
                              </a:schemeClr>
                            </a:solidFill>
                            <a:latin typeface="Cambria Math"/>
                            <a:ea typeface="+mj-ea"/>
                          </a:rPr>
                        </m:ctrlPr>
                      </m:dPr>
                      <m:e>
                        <m:r>
                          <m:rPr>
                            <m:sty m:val="p"/>
                          </m:rPr>
                          <a:rPr lang="en-US" altLang="zh-CN" sz="2400">
                            <a:solidFill>
                              <a:schemeClr val="accent2">
                                <a:lumMod val="50000"/>
                              </a:schemeClr>
                            </a:solidFill>
                            <a:latin typeface="Cambria Math"/>
                            <a:ea typeface="+mj-ea"/>
                          </a:rPr>
                          <m:t>x</m:t>
                        </m:r>
                      </m:e>
                    </m:d>
                  </m:oMath>
                </a14:m>
                <a:r>
                  <a:rPr lang="zh-CN" altLang="en-US" sz="2400" dirty="0">
                    <a:solidFill>
                      <a:schemeClr val="accent2">
                        <a:lumMod val="50000"/>
                      </a:schemeClr>
                    </a:solidFill>
                    <a:latin typeface="+mj-ea"/>
                    <a:ea typeface="+mj-ea"/>
                  </a:rPr>
                  <a:t>非常接近于</a:t>
                </a:r>
                <a:r>
                  <a:rPr lang="en-US" altLang="zh-CN" sz="2400" dirty="0">
                    <a:solidFill>
                      <a:schemeClr val="accent2">
                        <a:lumMod val="50000"/>
                      </a:schemeClr>
                    </a:solidFill>
                    <a:latin typeface="+mj-ea"/>
                    <a:ea typeface="+mj-ea"/>
                  </a:rPr>
                  <a:t>0</a:t>
                </a:r>
                <a:r>
                  <a:rPr lang="zh-CN" altLang="en-US" sz="2400" dirty="0">
                    <a:solidFill>
                      <a:schemeClr val="accent2">
                        <a:lumMod val="50000"/>
                      </a:schemeClr>
                    </a:solidFill>
                    <a:latin typeface="+mj-ea"/>
                    <a:ea typeface="+mj-ea"/>
                  </a:rPr>
                  <a:t>，直接恢复出来的图像很容易产生噪声。因此我们可以通过设置下限阈值</a:t>
                </a:r>
                <a14:m>
                  <m:oMath xmlns:m="http://schemas.openxmlformats.org/officeDocument/2006/math">
                    <m:sSub>
                      <m:sSubPr>
                        <m:ctrlPr>
                          <a:rPr lang="en-US" altLang="zh-CN" sz="2400" i="1">
                            <a:solidFill>
                              <a:schemeClr val="accent2">
                                <a:lumMod val="50000"/>
                              </a:schemeClr>
                            </a:solidFill>
                            <a:latin typeface="Cambria Math"/>
                            <a:ea typeface="+mj-ea"/>
                          </a:rPr>
                        </m:ctrlPr>
                      </m:sSubPr>
                      <m:e>
                        <m:r>
                          <a:rPr lang="en-US" altLang="zh-CN" sz="2400">
                            <a:solidFill>
                              <a:schemeClr val="accent2">
                                <a:lumMod val="50000"/>
                              </a:schemeClr>
                            </a:solidFill>
                            <a:latin typeface="Cambria Math"/>
                            <a:ea typeface="+mj-ea"/>
                          </a:rPr>
                          <m:t>𝑡</m:t>
                        </m:r>
                      </m:e>
                      <m:sub>
                        <m:r>
                          <a:rPr lang="en-US" altLang="zh-CN" sz="2400">
                            <a:solidFill>
                              <a:schemeClr val="accent2">
                                <a:lumMod val="50000"/>
                              </a:schemeClr>
                            </a:solidFill>
                            <a:latin typeface="Cambria Math"/>
                            <a:ea typeface="+mj-ea"/>
                          </a:rPr>
                          <m:t>0</m:t>
                        </m:r>
                      </m:sub>
                    </m:sSub>
                  </m:oMath>
                </a14:m>
                <a:r>
                  <a:rPr lang="zh-CN" altLang="en-US" sz="2400" dirty="0">
                    <a:solidFill>
                      <a:schemeClr val="accent2">
                        <a:lumMod val="50000"/>
                      </a:schemeClr>
                    </a:solidFill>
                    <a:latin typeface="+mj-ea"/>
                    <a:ea typeface="+mj-ea"/>
                  </a:rPr>
                  <a:t>来限制透射率。最终无雾图像的公式为：</a:t>
                </a:r>
                <a:endParaRPr lang="en-US" altLang="zh-CN" sz="2400" dirty="0">
                  <a:solidFill>
                    <a:schemeClr val="accent2">
                      <a:lumMod val="50000"/>
                    </a:schemeClr>
                  </a:solidFill>
                  <a:latin typeface="+mj-ea"/>
                  <a:ea typeface="+mj-ea"/>
                </a:endParaRPr>
              </a:p>
              <a:p>
                <a14:m>
                  <m:oMath xmlns:m="http://schemas.openxmlformats.org/officeDocument/2006/math">
                    <m:r>
                      <a:rPr lang="en-US" altLang="zh-CN" sz="2400">
                        <a:solidFill>
                          <a:schemeClr val="accent2">
                            <a:lumMod val="50000"/>
                          </a:schemeClr>
                        </a:solidFill>
                        <a:latin typeface="Cambria Math"/>
                        <a:ea typeface="+mj-ea"/>
                      </a:rPr>
                      <m:t>𝐽</m:t>
                    </m:r>
                    <m:d>
                      <m:dPr>
                        <m:begChr m:val="（"/>
                        <m:endChr m:val="）"/>
                        <m:ctrlPr>
                          <a:rPr lang="zh-CN" altLang="en-US" sz="2400" i="1">
                            <a:solidFill>
                              <a:schemeClr val="accent2">
                                <a:lumMod val="50000"/>
                              </a:schemeClr>
                            </a:solidFill>
                            <a:latin typeface="Cambria Math"/>
                            <a:ea typeface="+mj-ea"/>
                          </a:rPr>
                        </m:ctrlPr>
                      </m:dPr>
                      <m:e>
                        <m:r>
                          <a:rPr lang="en-US" altLang="zh-CN" sz="2400">
                            <a:solidFill>
                              <a:schemeClr val="accent2">
                                <a:lumMod val="50000"/>
                              </a:schemeClr>
                            </a:solidFill>
                            <a:latin typeface="Cambria Math"/>
                            <a:ea typeface="+mj-ea"/>
                          </a:rPr>
                          <m:t>𝑥</m:t>
                        </m:r>
                      </m:e>
                    </m:d>
                    <m:r>
                      <a:rPr lang="en-US" altLang="zh-CN" sz="2400">
                        <a:solidFill>
                          <a:schemeClr val="accent2">
                            <a:lumMod val="50000"/>
                          </a:schemeClr>
                        </a:solidFill>
                        <a:latin typeface="Cambria Math"/>
                        <a:ea typeface="+mj-ea"/>
                      </a:rPr>
                      <m:t>=</m:t>
                    </m:r>
                    <m:f>
                      <m:fPr>
                        <m:ctrlPr>
                          <a:rPr lang="en-US" altLang="zh-CN" sz="2400" i="1">
                            <a:solidFill>
                              <a:schemeClr val="accent2">
                                <a:lumMod val="50000"/>
                              </a:schemeClr>
                            </a:solidFill>
                            <a:latin typeface="Cambria Math"/>
                            <a:ea typeface="+mj-ea"/>
                          </a:rPr>
                        </m:ctrlPr>
                      </m:fPr>
                      <m:num>
                        <m:r>
                          <a:rPr lang="en-US" altLang="zh-CN" sz="2400">
                            <a:solidFill>
                              <a:schemeClr val="accent2">
                                <a:lumMod val="50000"/>
                              </a:schemeClr>
                            </a:solidFill>
                            <a:latin typeface="Cambria Math"/>
                            <a:ea typeface="+mj-ea"/>
                          </a:rPr>
                          <m:t>𝐼</m:t>
                        </m:r>
                        <m:d>
                          <m:dPr>
                            <m:ctrlPr>
                              <a:rPr lang="en-US" altLang="zh-CN" sz="2400" i="1">
                                <a:solidFill>
                                  <a:schemeClr val="accent2">
                                    <a:lumMod val="50000"/>
                                  </a:schemeClr>
                                </a:solidFill>
                                <a:latin typeface="Cambria Math"/>
                                <a:ea typeface="+mj-ea"/>
                              </a:rPr>
                            </m:ctrlPr>
                          </m:dPr>
                          <m:e>
                            <m:r>
                              <a:rPr lang="en-US" altLang="zh-CN" sz="2400">
                                <a:solidFill>
                                  <a:schemeClr val="accent2">
                                    <a:lumMod val="50000"/>
                                  </a:schemeClr>
                                </a:solidFill>
                                <a:latin typeface="Cambria Math"/>
                                <a:ea typeface="+mj-ea"/>
                              </a:rPr>
                              <m:t>𝑥</m:t>
                            </m:r>
                          </m:e>
                        </m:d>
                        <m:r>
                          <a:rPr lang="en-US" altLang="zh-CN" sz="2400">
                            <a:solidFill>
                              <a:schemeClr val="accent2">
                                <a:lumMod val="50000"/>
                              </a:schemeClr>
                            </a:solidFill>
                            <a:latin typeface="Cambria Math"/>
                            <a:ea typeface="+mj-ea"/>
                          </a:rPr>
                          <m:t>−</m:t>
                        </m:r>
                        <m:r>
                          <a:rPr lang="en-US" altLang="zh-CN" sz="2400">
                            <a:solidFill>
                              <a:schemeClr val="accent2">
                                <a:lumMod val="50000"/>
                              </a:schemeClr>
                            </a:solidFill>
                            <a:latin typeface="Cambria Math"/>
                            <a:ea typeface="+mj-ea"/>
                          </a:rPr>
                          <m:t>𝐴</m:t>
                        </m:r>
                      </m:num>
                      <m:den>
                        <m:func>
                          <m:funcPr>
                            <m:ctrlPr>
                              <a:rPr lang="en-US" altLang="zh-CN" sz="2400" i="1">
                                <a:solidFill>
                                  <a:schemeClr val="accent2">
                                    <a:lumMod val="50000"/>
                                  </a:schemeClr>
                                </a:solidFill>
                                <a:latin typeface="Cambria Math"/>
                                <a:ea typeface="+mj-ea"/>
                              </a:rPr>
                            </m:ctrlPr>
                          </m:funcPr>
                          <m:fName>
                            <m:limLow>
                              <m:limLowPr>
                                <m:ctrlPr>
                                  <a:rPr lang="en-US" altLang="zh-CN" sz="2400" i="1">
                                    <a:solidFill>
                                      <a:schemeClr val="accent2">
                                        <a:lumMod val="50000"/>
                                      </a:schemeClr>
                                    </a:solidFill>
                                    <a:latin typeface="Cambria Math"/>
                                    <a:ea typeface="+mj-ea"/>
                                  </a:rPr>
                                </m:ctrlPr>
                              </m:limLowPr>
                              <m:e>
                                <m:r>
                                  <m:rPr>
                                    <m:sty m:val="p"/>
                                  </m:rPr>
                                  <a:rPr lang="en-US" altLang="zh-CN" sz="2400">
                                    <a:solidFill>
                                      <a:schemeClr val="accent2">
                                        <a:lumMod val="50000"/>
                                      </a:schemeClr>
                                    </a:solidFill>
                                    <a:latin typeface="Cambria Math"/>
                                    <a:ea typeface="+mj-ea"/>
                                  </a:rPr>
                                  <m:t>max</m:t>
                                </m:r>
                              </m:e>
                              <m:lim/>
                            </m:limLow>
                          </m:fName>
                          <m:e>
                            <m:r>
                              <a:rPr lang="zh-CN" altLang="en-US" sz="2400">
                                <a:solidFill>
                                  <a:schemeClr val="accent2">
                                    <a:lumMod val="50000"/>
                                  </a:schemeClr>
                                </a:solidFill>
                                <a:latin typeface="Cambria Math"/>
                                <a:ea typeface="+mj-ea"/>
                              </a:rPr>
                              <m:t>（</m:t>
                            </m:r>
                            <m:r>
                              <a:rPr lang="en-US" altLang="zh-CN" sz="2400">
                                <a:solidFill>
                                  <a:schemeClr val="accent2">
                                    <a:lumMod val="50000"/>
                                  </a:schemeClr>
                                </a:solidFill>
                                <a:latin typeface="Cambria Math"/>
                                <a:ea typeface="+mj-ea"/>
                              </a:rPr>
                              <m:t>𝑡</m:t>
                            </m:r>
                            <m:d>
                              <m:dPr>
                                <m:ctrlPr>
                                  <a:rPr lang="en-US" altLang="zh-CN" sz="2400" i="1">
                                    <a:solidFill>
                                      <a:schemeClr val="accent2">
                                        <a:lumMod val="50000"/>
                                      </a:schemeClr>
                                    </a:solidFill>
                                    <a:latin typeface="Cambria Math"/>
                                    <a:ea typeface="+mj-ea"/>
                                  </a:rPr>
                                </m:ctrlPr>
                              </m:dPr>
                              <m:e>
                                <m:r>
                                  <a:rPr lang="en-US" altLang="zh-CN" sz="2400">
                                    <a:solidFill>
                                      <a:schemeClr val="accent2">
                                        <a:lumMod val="50000"/>
                                      </a:schemeClr>
                                    </a:solidFill>
                                    <a:latin typeface="Cambria Math"/>
                                    <a:ea typeface="+mj-ea"/>
                                  </a:rPr>
                                  <m:t>𝑥</m:t>
                                </m:r>
                              </m:e>
                            </m:d>
                            <m:r>
                              <a:rPr lang="en-US" altLang="zh-CN" sz="2400">
                                <a:solidFill>
                                  <a:schemeClr val="accent2">
                                    <a:lumMod val="50000"/>
                                  </a:schemeClr>
                                </a:solidFill>
                                <a:latin typeface="Cambria Math"/>
                                <a:ea typeface="+mj-ea"/>
                              </a:rPr>
                              <m:t>,</m:t>
                            </m:r>
                            <m:sSub>
                              <m:sSubPr>
                                <m:ctrlPr>
                                  <a:rPr lang="en-US" altLang="zh-CN" sz="2400" i="1">
                                    <a:solidFill>
                                      <a:schemeClr val="accent2">
                                        <a:lumMod val="50000"/>
                                      </a:schemeClr>
                                    </a:solidFill>
                                    <a:latin typeface="Cambria Math"/>
                                    <a:ea typeface="+mj-ea"/>
                                  </a:rPr>
                                </m:ctrlPr>
                              </m:sSubPr>
                              <m:e>
                                <m:r>
                                  <a:rPr lang="en-US" altLang="zh-CN" sz="2400">
                                    <a:solidFill>
                                      <a:schemeClr val="accent2">
                                        <a:lumMod val="50000"/>
                                      </a:schemeClr>
                                    </a:solidFill>
                                    <a:latin typeface="Cambria Math"/>
                                    <a:ea typeface="+mj-ea"/>
                                  </a:rPr>
                                  <m:t>𝑡</m:t>
                                </m:r>
                              </m:e>
                              <m:sub>
                                <m:r>
                                  <a:rPr lang="en-US" altLang="zh-CN" sz="2400">
                                    <a:solidFill>
                                      <a:schemeClr val="accent2">
                                        <a:lumMod val="50000"/>
                                      </a:schemeClr>
                                    </a:solidFill>
                                    <a:latin typeface="Cambria Math"/>
                                    <a:ea typeface="+mj-ea"/>
                                  </a:rPr>
                                  <m:t>0</m:t>
                                </m:r>
                              </m:sub>
                            </m:sSub>
                            <m:r>
                              <a:rPr lang="en-US" altLang="zh-CN" sz="2400">
                                <a:solidFill>
                                  <a:schemeClr val="accent2">
                                    <a:lumMod val="50000"/>
                                  </a:schemeClr>
                                </a:solidFill>
                                <a:latin typeface="Cambria Math"/>
                                <a:ea typeface="+mj-ea"/>
                              </a:rPr>
                              <m:t>)</m:t>
                            </m:r>
                          </m:e>
                        </m:func>
                      </m:den>
                    </m:f>
                  </m:oMath>
                </a14:m>
                <a:r>
                  <a:rPr lang="en-US" altLang="zh-CN" sz="2400" dirty="0">
                    <a:solidFill>
                      <a:schemeClr val="accent2">
                        <a:lumMod val="50000"/>
                      </a:schemeClr>
                    </a:solidFill>
                    <a:latin typeface="+mj-ea"/>
                    <a:ea typeface="+mj-ea"/>
                  </a:rPr>
                  <a:t>+A</a:t>
                </a:r>
              </a:p>
              <a:p>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96602" y="3429000"/>
                <a:ext cx="9016974" cy="2575192"/>
              </a:xfrm>
              <a:prstGeom prst="rect">
                <a:avLst/>
              </a:prstGeom>
              <a:blipFill rotWithShape="1">
                <a:blip r:embed="rId2"/>
                <a:stretch>
                  <a:fillRect l="-1014" t="-1896" r="-4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3356320"/>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par>
                          <p:cTn id="24" fill="hold">
                            <p:stCondLst>
                              <p:cond delay="1700"/>
                            </p:stCondLst>
                            <p:childTnLst>
                              <p:par>
                                <p:cTn id="25" presetID="2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四分加权进行大气</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光</a:t>
            </a: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的估计</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p:cNvSpPr txBox="1"/>
              <p:nvPr/>
            </p:nvSpPr>
            <p:spPr>
              <a:xfrm>
                <a:off x="1057821" y="836712"/>
                <a:ext cx="9937104" cy="4119141"/>
              </a:xfrm>
              <a:prstGeom prst="rect">
                <a:avLst/>
              </a:prstGeom>
              <a:noFill/>
            </p:spPr>
            <p:txBody>
              <a:bodyPr wrap="square" rtlCol="0">
                <a:spAutoFit/>
              </a:bodyPr>
              <a:lstStyle/>
              <a:p>
                <a:pPr lvl="0"/>
                <a:r>
                  <a:rPr lang="zh-CN" altLang="en-US" sz="2400" dirty="0">
                    <a:solidFill>
                      <a:srgbClr val="FF0000"/>
                    </a:solidFill>
                    <a:latin typeface="+mn-ea"/>
                    <a:ea typeface="+mn-ea"/>
                  </a:rPr>
                  <a:t>第二</a:t>
                </a:r>
                <a:r>
                  <a:rPr lang="zh-CN" altLang="en-US" sz="2400" dirty="0" smtClean="0">
                    <a:solidFill>
                      <a:srgbClr val="FF0000"/>
                    </a:solidFill>
                    <a:latin typeface="+mn-ea"/>
                    <a:ea typeface="+mn-ea"/>
                  </a:rPr>
                  <a:t>种：</a:t>
                </a:r>
                <a:endParaRPr lang="en-US" altLang="zh-CN" sz="2400" dirty="0" smtClean="0">
                  <a:solidFill>
                    <a:srgbClr val="FF0000"/>
                  </a:solidFill>
                  <a:latin typeface="+mn-ea"/>
                  <a:ea typeface="+mn-ea"/>
                </a:endParaRPr>
              </a:p>
              <a:p>
                <a:pPr lvl="0"/>
                <a:r>
                  <a:rPr lang="zh-CN" altLang="en-US" sz="2400" dirty="0" smtClean="0">
                    <a:solidFill>
                      <a:schemeClr val="accent2">
                        <a:lumMod val="50000"/>
                      </a:schemeClr>
                    </a:solidFill>
                    <a:latin typeface="+mn-ea"/>
                    <a:ea typeface="+mn-ea"/>
                  </a:rPr>
                  <a:t>第一步：将输入图像划分为四个大小相同的矩形区域；</a:t>
                </a:r>
                <a:endParaRPr lang="en-US" altLang="zh-CN" sz="2400" dirty="0" smtClean="0">
                  <a:solidFill>
                    <a:schemeClr val="accent2">
                      <a:lumMod val="50000"/>
                    </a:schemeClr>
                  </a:solidFill>
                  <a:latin typeface="+mn-ea"/>
                  <a:ea typeface="+mn-ea"/>
                </a:endParaRPr>
              </a:p>
              <a:p>
                <a:pPr lvl="0"/>
                <a:r>
                  <a:rPr lang="zh-CN" altLang="en-US" sz="2400" dirty="0">
                    <a:solidFill>
                      <a:schemeClr val="accent2">
                        <a:lumMod val="50000"/>
                      </a:schemeClr>
                    </a:solidFill>
                    <a:latin typeface="+mn-ea"/>
                    <a:ea typeface="+mn-ea"/>
                  </a:rPr>
                  <a:t>第二</a:t>
                </a:r>
                <a:r>
                  <a:rPr lang="zh-CN" altLang="en-US" sz="2400" dirty="0" smtClean="0">
                    <a:solidFill>
                      <a:schemeClr val="accent2">
                        <a:lumMod val="50000"/>
                      </a:schemeClr>
                    </a:solidFill>
                    <a:latin typeface="+mn-ea"/>
                    <a:ea typeface="+mn-ea"/>
                  </a:rPr>
                  <a:t>步：计算每个区域的差值，差值等于像素的均值减去标准差；</a:t>
                </a:r>
                <a:endParaRPr lang="en-US" altLang="zh-CN" sz="2400" dirty="0" smtClean="0">
                  <a:solidFill>
                    <a:schemeClr val="accent2">
                      <a:lumMod val="50000"/>
                    </a:schemeClr>
                  </a:solidFill>
                  <a:latin typeface="+mn-ea"/>
                  <a:ea typeface="+mn-ea"/>
                </a:endParaRPr>
              </a:p>
              <a:p>
                <a:pPr lvl="0"/>
                <a:r>
                  <a:rPr lang="zh-CN" altLang="en-US" sz="2400" dirty="0" smtClean="0">
                    <a:solidFill>
                      <a:schemeClr val="accent2">
                        <a:lumMod val="50000"/>
                      </a:schemeClr>
                    </a:solidFill>
                    <a:latin typeface="+mn-ea"/>
                    <a:ea typeface="+mn-ea"/>
                  </a:rPr>
                  <a:t>第三布：选择差值最大的那个区域再进一步划分为四个大小相同的区域，直到该区域的</a:t>
                </a:r>
                <a:r>
                  <a:rPr lang="zh-CN" altLang="en-US" sz="2400" dirty="0">
                    <a:solidFill>
                      <a:schemeClr val="accent2">
                        <a:lumMod val="50000"/>
                      </a:schemeClr>
                    </a:solidFill>
                    <a:latin typeface="+mn-ea"/>
                    <a:ea typeface="+mn-ea"/>
                  </a:rPr>
                  <a:t>差值</a:t>
                </a:r>
                <a:r>
                  <a:rPr lang="zh-CN" altLang="en-US" sz="2400" dirty="0" smtClean="0">
                    <a:solidFill>
                      <a:schemeClr val="accent2">
                        <a:lumMod val="50000"/>
                      </a:schemeClr>
                    </a:solidFill>
                    <a:latin typeface="+mn-ea"/>
                    <a:ea typeface="+mn-ea"/>
                  </a:rPr>
                  <a:t>小于开始设定的阈值，则该步结束；</a:t>
                </a:r>
                <a:endParaRPr lang="en-US" altLang="zh-CN" sz="2400" dirty="0" smtClean="0">
                  <a:solidFill>
                    <a:schemeClr val="accent2">
                      <a:lumMod val="50000"/>
                    </a:schemeClr>
                  </a:solidFill>
                  <a:latin typeface="+mn-ea"/>
                  <a:ea typeface="+mn-ea"/>
                </a:endParaRPr>
              </a:p>
              <a:p>
                <a:pPr lvl="0"/>
                <a:r>
                  <a:rPr lang="zh-CN" altLang="en-US" sz="2400" dirty="0" smtClean="0">
                    <a:solidFill>
                      <a:schemeClr val="accent2">
                        <a:lumMod val="50000"/>
                      </a:schemeClr>
                    </a:solidFill>
                    <a:latin typeface="+mn-ea"/>
                    <a:ea typeface="+mn-ea"/>
                  </a:rPr>
                  <a:t>第四步：在选定的区域中，求颜色向量到纯白向量的最小值（</a:t>
                </a:r>
                <a14:m>
                  <m:oMath xmlns:m="http://schemas.openxmlformats.org/officeDocument/2006/math">
                    <m:d>
                      <m:dPr>
                        <m:begChr m:val="‖"/>
                        <m:endChr m:val="‖"/>
                        <m:ctrlPr>
                          <a:rPr lang="en-US" altLang="zh-CN" sz="2400" i="1" smtClean="0">
                            <a:solidFill>
                              <a:schemeClr val="accent2">
                                <a:lumMod val="50000"/>
                              </a:schemeClr>
                            </a:solidFill>
                            <a:latin typeface="Cambria Math"/>
                            <a:ea typeface="+mn-ea"/>
                          </a:rPr>
                        </m:ctrlPr>
                      </m:dPr>
                      <m:e>
                        <m:d>
                          <m:dPr>
                            <m:begChr m:val="（"/>
                            <m:endChr m:val="）"/>
                            <m:ctrlPr>
                              <a:rPr lang="zh-CN" altLang="en-US" sz="2400" i="1" smtClean="0">
                                <a:solidFill>
                                  <a:schemeClr val="accent2">
                                    <a:lumMod val="50000"/>
                                  </a:schemeClr>
                                </a:solidFill>
                                <a:latin typeface="Cambria Math"/>
                                <a:ea typeface="+mn-ea"/>
                              </a:rPr>
                            </m:ctrlPr>
                          </m:dPr>
                          <m:e>
                            <m:sSub>
                              <m:sSubPr>
                                <m:ctrlPr>
                                  <a:rPr lang="en-US" altLang="zh-CN" sz="2400" i="1" smtClean="0">
                                    <a:solidFill>
                                      <a:schemeClr val="accent2">
                                        <a:lumMod val="50000"/>
                                      </a:schemeClr>
                                    </a:solidFill>
                                    <a:latin typeface="Cambria Math"/>
                                    <a:ea typeface="+mn-ea"/>
                                  </a:rPr>
                                </m:ctrlPr>
                              </m:sSubPr>
                              <m:e>
                                <m:r>
                                  <a:rPr lang="en-US" altLang="zh-CN" sz="2400" b="0" i="1" smtClean="0">
                                    <a:solidFill>
                                      <a:schemeClr val="accent2">
                                        <a:lumMod val="50000"/>
                                      </a:schemeClr>
                                    </a:solidFill>
                                    <a:latin typeface="Cambria Math"/>
                                    <a:ea typeface="+mn-ea"/>
                                  </a:rPr>
                                  <m:t>𝐼</m:t>
                                </m:r>
                              </m:e>
                              <m:sub>
                                <m:r>
                                  <a:rPr lang="en-US" altLang="zh-CN" sz="2400" b="0" i="1" smtClean="0">
                                    <a:solidFill>
                                      <a:schemeClr val="accent2">
                                        <a:lumMod val="50000"/>
                                      </a:schemeClr>
                                    </a:solidFill>
                                    <a:latin typeface="Cambria Math"/>
                                    <a:ea typeface="+mn-ea"/>
                                  </a:rPr>
                                  <m:t>𝑟</m:t>
                                </m:r>
                              </m:sub>
                            </m:sSub>
                            <m:r>
                              <a:rPr lang="zh-CN" altLang="en-US" sz="2400" b="0" i="1" smtClean="0">
                                <a:solidFill>
                                  <a:schemeClr val="accent2">
                                    <a:lumMod val="50000"/>
                                  </a:schemeClr>
                                </a:solidFill>
                                <a:latin typeface="Cambria Math"/>
                                <a:ea typeface="+mn-ea"/>
                              </a:rPr>
                              <m:t>，</m:t>
                            </m:r>
                            <m:sSub>
                              <m:sSubPr>
                                <m:ctrlPr>
                                  <a:rPr lang="en-US" altLang="zh-CN" sz="2400" b="0" i="1" smtClean="0">
                                    <a:solidFill>
                                      <a:schemeClr val="accent2">
                                        <a:lumMod val="50000"/>
                                      </a:schemeClr>
                                    </a:solidFill>
                                    <a:latin typeface="Cambria Math"/>
                                    <a:ea typeface="+mn-ea"/>
                                  </a:rPr>
                                </m:ctrlPr>
                              </m:sSubPr>
                              <m:e>
                                <m:r>
                                  <a:rPr lang="en-US" altLang="zh-CN" sz="2400" b="0" i="1" smtClean="0">
                                    <a:solidFill>
                                      <a:schemeClr val="accent2">
                                        <a:lumMod val="50000"/>
                                      </a:schemeClr>
                                    </a:solidFill>
                                    <a:latin typeface="Cambria Math"/>
                                    <a:ea typeface="+mn-ea"/>
                                  </a:rPr>
                                  <m:t>𝐼</m:t>
                                </m:r>
                              </m:e>
                              <m:sub>
                                <m:r>
                                  <a:rPr lang="en-US" altLang="zh-CN" sz="2400" b="0" i="1" smtClean="0">
                                    <a:solidFill>
                                      <a:schemeClr val="accent2">
                                        <a:lumMod val="50000"/>
                                      </a:schemeClr>
                                    </a:solidFill>
                                    <a:latin typeface="Cambria Math"/>
                                    <a:ea typeface="+mn-ea"/>
                                  </a:rPr>
                                  <m:t>𝑔</m:t>
                                </m:r>
                              </m:sub>
                            </m:sSub>
                            <m:r>
                              <a:rPr lang="zh-CN" altLang="en-US" sz="2400" b="0" i="1" smtClean="0">
                                <a:solidFill>
                                  <a:schemeClr val="accent2">
                                    <a:lumMod val="50000"/>
                                  </a:schemeClr>
                                </a:solidFill>
                                <a:latin typeface="Cambria Math"/>
                                <a:ea typeface="+mn-ea"/>
                              </a:rPr>
                              <m:t>，</m:t>
                            </m:r>
                            <m:sSub>
                              <m:sSubPr>
                                <m:ctrlPr>
                                  <a:rPr lang="en-US" altLang="zh-CN" sz="2400" b="0" i="1" smtClean="0">
                                    <a:solidFill>
                                      <a:schemeClr val="accent2">
                                        <a:lumMod val="50000"/>
                                      </a:schemeClr>
                                    </a:solidFill>
                                    <a:latin typeface="Cambria Math"/>
                                    <a:ea typeface="+mn-ea"/>
                                  </a:rPr>
                                </m:ctrlPr>
                              </m:sSubPr>
                              <m:e>
                                <m:r>
                                  <a:rPr lang="en-US" altLang="zh-CN" sz="2400" b="0" i="1" smtClean="0">
                                    <a:solidFill>
                                      <a:schemeClr val="accent2">
                                        <a:lumMod val="50000"/>
                                      </a:schemeClr>
                                    </a:solidFill>
                                    <a:latin typeface="Cambria Math"/>
                                    <a:ea typeface="+mn-ea"/>
                                  </a:rPr>
                                  <m:t>𝐼</m:t>
                                </m:r>
                              </m:e>
                              <m:sub>
                                <m:r>
                                  <a:rPr lang="en-US" altLang="zh-CN" sz="2400" b="0" i="1" smtClean="0">
                                    <a:solidFill>
                                      <a:schemeClr val="accent2">
                                        <a:lumMod val="50000"/>
                                      </a:schemeClr>
                                    </a:solidFill>
                                    <a:latin typeface="Cambria Math"/>
                                    <a:ea typeface="+mn-ea"/>
                                  </a:rPr>
                                  <m:t>𝑏</m:t>
                                </m:r>
                              </m:sub>
                            </m:sSub>
                          </m:e>
                        </m:d>
                        <m:r>
                          <a:rPr lang="en-US" altLang="zh-CN" sz="2400" b="0" i="1" smtClean="0">
                            <a:solidFill>
                              <a:schemeClr val="accent2">
                                <a:lumMod val="50000"/>
                              </a:schemeClr>
                            </a:solidFill>
                            <a:latin typeface="Cambria Math"/>
                            <a:ea typeface="+mn-ea"/>
                          </a:rPr>
                          <m:t>−(255,255,255)</m:t>
                        </m:r>
                      </m:e>
                    </m:d>
                  </m:oMath>
                </a14:m>
                <a:r>
                  <a:rPr lang="zh-CN" altLang="en-US" sz="2400" dirty="0" smtClean="0">
                    <a:solidFill>
                      <a:schemeClr val="accent2">
                        <a:lumMod val="50000"/>
                      </a:schemeClr>
                    </a:solidFill>
                    <a:latin typeface="+mn-ea"/>
                    <a:ea typeface="+mn-ea"/>
                  </a:rPr>
                  <a:t>），此时的颜色向量对应的像素便为大气光</a:t>
                </a:r>
                <a:r>
                  <a:rPr lang="en-US" altLang="zh-CN" sz="2400" dirty="0" smtClean="0">
                    <a:solidFill>
                      <a:schemeClr val="accent2">
                        <a:lumMod val="50000"/>
                      </a:schemeClr>
                    </a:solidFill>
                    <a:latin typeface="+mn-ea"/>
                    <a:ea typeface="+mn-ea"/>
                  </a:rPr>
                  <a:t>A</a:t>
                </a:r>
                <a:r>
                  <a:rPr lang="zh-CN" altLang="en-US" sz="2400" dirty="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a:p>
                <a:pPr lvl="0"/>
                <a:endParaRPr lang="zh-CN" altLang="zh-CN" sz="2400" dirty="0">
                  <a:solidFill>
                    <a:schemeClr val="accent2">
                      <a:lumMod val="50000"/>
                    </a:schemeClr>
                  </a:solidFill>
                  <a:latin typeface="+mj-ea"/>
                  <a:ea typeface="+mj-ea"/>
                </a:endParaRPr>
              </a:p>
              <a:p>
                <a:endParaRPr lang="zh-CN" altLang="zh-CN" sz="2400" dirty="0">
                  <a:solidFill>
                    <a:schemeClr val="accent2">
                      <a:lumMod val="50000"/>
                    </a:schemeClr>
                  </a:solidFill>
                  <a:latin typeface="+mj-ea"/>
                  <a:ea typeface="+mj-ea"/>
                </a:endParaRPr>
              </a:p>
              <a:p>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057821" y="836712"/>
                <a:ext cx="9937104" cy="4119141"/>
              </a:xfrm>
              <a:prstGeom prst="rect">
                <a:avLst/>
              </a:prstGeom>
              <a:blipFill rotWithShape="1">
                <a:blip r:embed="rId2"/>
                <a:stretch>
                  <a:fillRect l="-982" t="-1183" r="-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9307676"/>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44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软抠图进行透射率的</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细化</a:t>
            </a: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p:cNvSpPr txBox="1"/>
              <p:nvPr/>
            </p:nvSpPr>
            <p:spPr>
              <a:xfrm>
                <a:off x="337741" y="861661"/>
                <a:ext cx="10945216" cy="5089920"/>
              </a:xfrm>
              <a:prstGeom prst="rect">
                <a:avLst/>
              </a:prstGeom>
              <a:noFill/>
            </p:spPr>
            <p:txBody>
              <a:bodyPr wrap="square" rtlCol="0">
                <a:spAutoFit/>
              </a:bodyPr>
              <a:lstStyle/>
              <a:p>
                <a:r>
                  <a:rPr lang="zh-CN" altLang="en-US" sz="2400" dirty="0">
                    <a:solidFill>
                      <a:srgbClr val="FF0000"/>
                    </a:solidFill>
                    <a:latin typeface="+mn-ea"/>
                    <a:ea typeface="+mn-ea"/>
                  </a:rPr>
                  <a:t>第一</a:t>
                </a:r>
                <a:r>
                  <a:rPr lang="zh-CN" altLang="en-US" sz="2400" dirty="0" smtClean="0">
                    <a:solidFill>
                      <a:srgbClr val="FF0000"/>
                    </a:solidFill>
                    <a:latin typeface="+mn-ea"/>
                    <a:ea typeface="+mn-ea"/>
                  </a:rPr>
                  <a:t>种：</a:t>
                </a:r>
                <a:r>
                  <a:rPr lang="zh-CN" altLang="zh-CN" sz="2400" dirty="0" smtClean="0">
                    <a:solidFill>
                      <a:schemeClr val="accent2">
                        <a:lumMod val="50000"/>
                      </a:schemeClr>
                    </a:solidFill>
                    <a:latin typeface="+mn-ea"/>
                    <a:ea typeface="+mn-ea"/>
                  </a:rPr>
                  <a:t>抠图模型</a:t>
                </a:r>
                <a:r>
                  <a:rPr lang="zh-CN" altLang="en-US" sz="2400" dirty="0">
                    <a:solidFill>
                      <a:schemeClr val="accent2">
                        <a:lumMod val="50000"/>
                      </a:schemeClr>
                    </a:solidFill>
                    <a:latin typeface="+mn-ea"/>
                    <a:ea typeface="+mn-ea"/>
                  </a:rPr>
                  <a:t>为</a:t>
                </a:r>
                <a14:m>
                  <m:oMath xmlns:m="http://schemas.openxmlformats.org/officeDocument/2006/math">
                    <m:r>
                      <m:rPr>
                        <m:sty m:val="p"/>
                      </m:rPr>
                      <a:rPr lang="en-US" altLang="zh-CN" sz="2400">
                        <a:solidFill>
                          <a:schemeClr val="accent2">
                            <a:lumMod val="50000"/>
                          </a:schemeClr>
                        </a:solidFill>
                        <a:latin typeface="Cambria Math"/>
                        <a:ea typeface="+mn-ea"/>
                      </a:rPr>
                      <m:t>I</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Fα</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B</m:t>
                    </m:r>
                    <m:r>
                      <a:rPr lang="en-US" altLang="zh-CN" sz="2400">
                        <a:solidFill>
                          <a:schemeClr val="accent2">
                            <a:lumMod val="50000"/>
                          </a:schemeClr>
                        </a:solidFill>
                        <a:latin typeface="Cambria Math"/>
                        <a:ea typeface="+mn-ea"/>
                      </a:rPr>
                      <m:t>(1</m:t>
                    </m:r>
                    <m:r>
                      <a:rPr lang="en-US" altLang="zh-CN" sz="2400" i="1">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α</m:t>
                    </m:r>
                    <m:r>
                      <a:rPr lang="en-US" altLang="zh-CN" sz="2400">
                        <a:solidFill>
                          <a:schemeClr val="accent2">
                            <a:lumMod val="50000"/>
                          </a:schemeClr>
                        </a:solidFill>
                        <a:latin typeface="Cambria Math"/>
                        <a:ea typeface="+mn-ea"/>
                      </a:rPr>
                      <m:t>)</m:t>
                    </m:r>
                  </m:oMath>
                </a14:m>
                <a:r>
                  <a:rPr lang="en-US" altLang="zh-CN" sz="2400" dirty="0">
                    <a:solidFill>
                      <a:schemeClr val="accent2">
                        <a:lumMod val="50000"/>
                      </a:schemeClr>
                    </a:solidFill>
                    <a:latin typeface="+mn-ea"/>
                    <a:ea typeface="+mn-ea"/>
                  </a:rPr>
                  <a:t> </a:t>
                </a:r>
                <a:r>
                  <a:rPr lang="zh-CN" altLang="en-US" sz="2400" dirty="0" smtClean="0">
                    <a:solidFill>
                      <a:schemeClr val="accent2">
                        <a:lumMod val="50000"/>
                      </a:schemeClr>
                    </a:solidFill>
                    <a:latin typeface="+mn-ea"/>
                    <a:ea typeface="+mn-ea"/>
                  </a:rPr>
                  <a:t>，</a:t>
                </a:r>
                <a:r>
                  <a:rPr lang="zh-CN" altLang="zh-CN" sz="2400" dirty="0" smtClean="0">
                    <a:solidFill>
                      <a:schemeClr val="accent2">
                        <a:lumMod val="50000"/>
                      </a:schemeClr>
                    </a:solidFill>
                    <a:latin typeface="+mn-ea"/>
                    <a:ea typeface="+mn-ea"/>
                  </a:rPr>
                  <a:t>式</a:t>
                </a:r>
                <a:r>
                  <a:rPr lang="zh-CN" altLang="zh-CN" sz="2400" dirty="0">
                    <a:solidFill>
                      <a:schemeClr val="accent2">
                        <a:lumMod val="50000"/>
                      </a:schemeClr>
                    </a:solidFill>
                    <a:latin typeface="+mn-ea"/>
                    <a:ea typeface="+mn-ea"/>
                  </a:rPr>
                  <a:t>中</a:t>
                </a:r>
                <a:r>
                  <a:rPr lang="en-US" altLang="zh-CN" sz="2400" dirty="0">
                    <a:solidFill>
                      <a:schemeClr val="accent2">
                        <a:lumMod val="50000"/>
                      </a:schemeClr>
                    </a:solidFill>
                    <a:latin typeface="+mn-ea"/>
                    <a:ea typeface="+mn-ea"/>
                  </a:rPr>
                  <a:t>F</a:t>
                </a:r>
                <a:r>
                  <a:rPr lang="zh-CN" altLang="zh-CN" sz="2400" dirty="0">
                    <a:solidFill>
                      <a:schemeClr val="accent2">
                        <a:lumMod val="50000"/>
                      </a:schemeClr>
                    </a:solidFill>
                    <a:latin typeface="+mn-ea"/>
                    <a:ea typeface="+mn-ea"/>
                  </a:rPr>
                  <a:t>、</a:t>
                </a:r>
                <a:r>
                  <a:rPr lang="en-US" altLang="zh-CN" sz="2400" dirty="0">
                    <a:solidFill>
                      <a:schemeClr val="accent2">
                        <a:lumMod val="50000"/>
                      </a:schemeClr>
                    </a:solidFill>
                    <a:latin typeface="+mn-ea"/>
                    <a:ea typeface="+mn-ea"/>
                  </a:rPr>
                  <a:t>B</a:t>
                </a:r>
                <a:r>
                  <a:rPr lang="zh-CN" altLang="zh-CN" sz="2400" dirty="0">
                    <a:solidFill>
                      <a:schemeClr val="accent2">
                        <a:lumMod val="50000"/>
                      </a:schemeClr>
                    </a:solidFill>
                    <a:latin typeface="+mn-ea"/>
                    <a:ea typeface="+mn-ea"/>
                  </a:rPr>
                  <a:t>分别代表图像中的前景颜色和后景颜色；</a:t>
                </a:r>
                <a14:m>
                  <m:oMath xmlns:m="http://schemas.openxmlformats.org/officeDocument/2006/math">
                    <m:r>
                      <m:rPr>
                        <m:sty m:val="p"/>
                      </m:rPr>
                      <a:rPr lang="en-US" altLang="zh-CN" sz="2400">
                        <a:solidFill>
                          <a:schemeClr val="accent2">
                            <a:lumMod val="50000"/>
                          </a:schemeClr>
                        </a:solidFill>
                        <a:latin typeface="Cambria Math"/>
                        <a:ea typeface="+mn-ea"/>
                      </a:rPr>
                      <m:t>α</m:t>
                    </m:r>
                  </m:oMath>
                </a14:m>
                <a:r>
                  <a:rPr lang="zh-CN" altLang="zh-CN" sz="2400" dirty="0">
                    <a:solidFill>
                      <a:schemeClr val="accent2">
                        <a:lumMod val="50000"/>
                      </a:schemeClr>
                    </a:solidFill>
                    <a:latin typeface="+mn-ea"/>
                    <a:ea typeface="+mn-ea"/>
                  </a:rPr>
                  <a:t>为前景的透明度。</a:t>
                </a:r>
              </a:p>
              <a:p>
                <a:r>
                  <a:rPr lang="zh-CN" altLang="zh-CN" sz="2400" dirty="0" smtClean="0">
                    <a:solidFill>
                      <a:schemeClr val="accent2">
                        <a:lumMod val="50000"/>
                      </a:schemeClr>
                    </a:solidFill>
                    <a:latin typeface="+mn-ea"/>
                    <a:ea typeface="+mn-ea"/>
                  </a:rPr>
                  <a:t>假设</a:t>
                </a:r>
                <a:r>
                  <a:rPr lang="zh-CN" altLang="zh-CN" sz="2400" dirty="0">
                    <a:solidFill>
                      <a:schemeClr val="accent2">
                        <a:lumMod val="50000"/>
                      </a:schemeClr>
                    </a:solidFill>
                    <a:latin typeface="+mn-ea"/>
                    <a:ea typeface="+mn-ea"/>
                  </a:rPr>
                  <a:t>细化透射率为</a:t>
                </a:r>
                <a14:m>
                  <m:oMath xmlns:m="http://schemas.openxmlformats.org/officeDocument/2006/math">
                    <m:r>
                      <m:rPr>
                        <m:sty m:val="p"/>
                      </m:rPr>
                      <a:rPr lang="en-US" altLang="zh-CN" sz="2400">
                        <a:solidFill>
                          <a:schemeClr val="accent2">
                            <a:lumMod val="50000"/>
                          </a:schemeClr>
                        </a:solidFill>
                        <a:latin typeface="Cambria Math"/>
                        <a:ea typeface="+mn-ea"/>
                      </a:rPr>
                      <m:t>t</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x</m:t>
                    </m:r>
                    <m:r>
                      <a:rPr lang="en-US" altLang="zh-CN" sz="2400">
                        <a:solidFill>
                          <a:schemeClr val="accent2">
                            <a:lumMod val="50000"/>
                          </a:schemeClr>
                        </a:solidFill>
                        <a:latin typeface="Cambria Math"/>
                        <a:ea typeface="+mn-ea"/>
                      </a:rPr>
                      <m:t>)</m:t>
                    </m:r>
                  </m:oMath>
                </a14:m>
                <a:r>
                  <a:rPr lang="en-US" altLang="zh-CN" sz="2400" dirty="0">
                    <a:solidFill>
                      <a:schemeClr val="accent2">
                        <a:lumMod val="50000"/>
                      </a:schemeClr>
                    </a:solidFill>
                    <a:latin typeface="+mn-ea"/>
                    <a:ea typeface="+mn-ea"/>
                  </a:rPr>
                  <a:t> </a:t>
                </a:r>
                <a:r>
                  <a:rPr lang="zh-CN" altLang="zh-CN" sz="2400" dirty="0">
                    <a:solidFill>
                      <a:schemeClr val="accent2">
                        <a:lumMod val="50000"/>
                      </a:schemeClr>
                    </a:solidFill>
                    <a:latin typeface="+mn-ea"/>
                    <a:ea typeface="+mn-ea"/>
                  </a:rPr>
                  <a:t>，将</a:t>
                </a:r>
                <a14:m>
                  <m:oMath xmlns:m="http://schemas.openxmlformats.org/officeDocument/2006/math">
                    <m:r>
                      <m:rPr>
                        <m:sty m:val="p"/>
                      </m:rPr>
                      <a:rPr lang="en-US" altLang="zh-CN" sz="2400">
                        <a:solidFill>
                          <a:schemeClr val="accent2">
                            <a:lumMod val="50000"/>
                          </a:schemeClr>
                        </a:solidFill>
                        <a:latin typeface="Cambria Math"/>
                        <a:ea typeface="+mn-ea"/>
                      </a:rPr>
                      <m:t>t</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x</m:t>
                    </m:r>
                    <m:r>
                      <a:rPr lang="en-US" altLang="zh-CN" sz="2400">
                        <a:solidFill>
                          <a:schemeClr val="accent2">
                            <a:lumMod val="50000"/>
                          </a:schemeClr>
                        </a:solidFill>
                        <a:latin typeface="Cambria Math"/>
                        <a:ea typeface="+mn-ea"/>
                      </a:rPr>
                      <m:t>)</m:t>
                    </m:r>
                  </m:oMath>
                </a14:m>
                <a:r>
                  <a:rPr lang="zh-CN" altLang="zh-CN" sz="2400" dirty="0">
                    <a:solidFill>
                      <a:schemeClr val="accent2">
                        <a:lumMod val="50000"/>
                      </a:schemeClr>
                    </a:solidFill>
                    <a:latin typeface="+mn-ea"/>
                    <a:ea typeface="+mn-ea"/>
                  </a:rPr>
                  <a:t>、</a:t>
                </a:r>
                <a14:m>
                  <m:oMath xmlns:m="http://schemas.openxmlformats.org/officeDocument/2006/math">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x</m:t>
                    </m:r>
                    <m:r>
                      <a:rPr lang="en-US" altLang="zh-CN" sz="2400">
                        <a:solidFill>
                          <a:schemeClr val="accent2">
                            <a:lumMod val="50000"/>
                          </a:schemeClr>
                        </a:solidFill>
                        <a:latin typeface="Cambria Math"/>
                        <a:ea typeface="+mn-ea"/>
                      </a:rPr>
                      <m:t>)</m:t>
                    </m:r>
                  </m:oMath>
                </a14:m>
                <a:r>
                  <a:rPr lang="zh-CN" altLang="zh-CN" sz="2400" dirty="0">
                    <a:solidFill>
                      <a:schemeClr val="accent2">
                        <a:lumMod val="50000"/>
                      </a:schemeClr>
                    </a:solidFill>
                    <a:latin typeface="+mn-ea"/>
                    <a:ea typeface="+mn-ea"/>
                  </a:rPr>
                  <a:t>重新改写为</a:t>
                </a:r>
                <a:r>
                  <a:rPr lang="en-US" altLang="zh-CN" sz="2400" dirty="0">
                    <a:solidFill>
                      <a:schemeClr val="accent2">
                        <a:lumMod val="50000"/>
                      </a:schemeClr>
                    </a:solidFill>
                    <a:latin typeface="+mn-ea"/>
                    <a:ea typeface="+mn-ea"/>
                  </a:rPr>
                  <a:t>t</a:t>
                </a:r>
                <a:r>
                  <a:rPr lang="zh-CN" altLang="zh-CN" sz="2400" dirty="0">
                    <a:solidFill>
                      <a:schemeClr val="accent2">
                        <a:lumMod val="50000"/>
                      </a:schemeClr>
                    </a:solidFill>
                    <a:latin typeface="+mn-ea"/>
                    <a:ea typeface="+mn-ea"/>
                  </a:rPr>
                  <a:t>、</a:t>
                </a:r>
                <a14:m>
                  <m:oMath xmlns:m="http://schemas.openxmlformats.org/officeDocument/2006/math">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oMath>
                </a14:m>
                <a:r>
                  <a:rPr lang="zh-CN" altLang="zh-CN" sz="2400" dirty="0" smtClean="0">
                    <a:solidFill>
                      <a:schemeClr val="accent2">
                        <a:lumMod val="50000"/>
                      </a:schemeClr>
                    </a:solidFill>
                    <a:latin typeface="+mn-ea"/>
                    <a:ea typeface="+mn-ea"/>
                  </a:rPr>
                  <a:t>，</a:t>
                </a:r>
                <a:r>
                  <a:rPr lang="zh-CN" altLang="en-US" sz="2400" dirty="0" smtClean="0">
                    <a:solidFill>
                      <a:schemeClr val="accent2">
                        <a:lumMod val="50000"/>
                      </a:schemeClr>
                    </a:solidFill>
                    <a:latin typeface="+mn-ea"/>
                    <a:ea typeface="+mn-ea"/>
                  </a:rPr>
                  <a:t>并</a:t>
                </a:r>
                <a:r>
                  <a:rPr lang="zh-CN" altLang="zh-CN" sz="2400" dirty="0" smtClean="0">
                    <a:solidFill>
                      <a:schemeClr val="accent2">
                        <a:lumMod val="50000"/>
                      </a:schemeClr>
                    </a:solidFill>
                    <a:latin typeface="+mn-ea"/>
                    <a:ea typeface="+mn-ea"/>
                  </a:rPr>
                  <a:t>对</a:t>
                </a:r>
                <a:r>
                  <a:rPr lang="zh-CN" altLang="en-US" sz="2400" dirty="0" smtClean="0">
                    <a:solidFill>
                      <a:schemeClr val="accent2">
                        <a:lumMod val="50000"/>
                      </a:schemeClr>
                    </a:solidFill>
                    <a:latin typeface="+mn-ea"/>
                    <a:ea typeface="+mn-ea"/>
                  </a:rPr>
                  <a:t>成本函数</a:t>
                </a:r>
                <a:r>
                  <a:rPr lang="zh-CN" altLang="zh-CN" sz="2400" dirty="0" smtClean="0">
                    <a:solidFill>
                      <a:schemeClr val="accent2">
                        <a:lumMod val="50000"/>
                      </a:schemeClr>
                    </a:solidFill>
                    <a:latin typeface="+mn-ea"/>
                    <a:ea typeface="+mn-ea"/>
                  </a:rPr>
                  <a:t>进行</a:t>
                </a:r>
                <a:r>
                  <a:rPr lang="zh-CN" altLang="zh-CN" sz="2400" dirty="0">
                    <a:solidFill>
                      <a:schemeClr val="accent2">
                        <a:lumMod val="50000"/>
                      </a:schemeClr>
                    </a:solidFill>
                    <a:latin typeface="+mn-ea"/>
                    <a:ea typeface="+mn-ea"/>
                  </a:rPr>
                  <a:t>最小化处理</a:t>
                </a:r>
                <a:r>
                  <a:rPr lang="zh-CN" altLang="zh-CN" sz="2400" dirty="0" smtClean="0">
                    <a:solidFill>
                      <a:schemeClr val="accent2">
                        <a:lumMod val="50000"/>
                      </a:schemeClr>
                    </a:solidFill>
                    <a:latin typeface="+mn-ea"/>
                    <a:ea typeface="+mn-ea"/>
                  </a:rPr>
                  <a:t>。</a:t>
                </a:r>
                <a:r>
                  <a:rPr lang="zh-CN" altLang="en-US" sz="2400" dirty="0" smtClean="0">
                    <a:solidFill>
                      <a:schemeClr val="accent2">
                        <a:lumMod val="50000"/>
                      </a:schemeClr>
                    </a:solidFill>
                    <a:latin typeface="+mn-ea"/>
                    <a:ea typeface="+mn-ea"/>
                  </a:rPr>
                  <a:t>成本函数为</a:t>
                </a:r>
                <a:r>
                  <a:rPr lang="zh-CN" altLang="zh-CN" sz="2400" dirty="0" smtClean="0">
                    <a:solidFill>
                      <a:schemeClr val="accent2">
                        <a:lumMod val="50000"/>
                      </a:schemeClr>
                    </a:solidFill>
                    <a:latin typeface="+mn-ea"/>
                    <a:ea typeface="+mn-ea"/>
                  </a:rPr>
                  <a:t> </a:t>
                </a:r>
                <a14:m>
                  <m:oMath xmlns:m="http://schemas.openxmlformats.org/officeDocument/2006/math">
                    <m:r>
                      <m:rPr>
                        <m:sty m:val="p"/>
                      </m:rPr>
                      <a:rPr lang="en-US" altLang="zh-CN" sz="2400">
                        <a:solidFill>
                          <a:schemeClr val="accent2">
                            <a:lumMod val="50000"/>
                          </a:schemeClr>
                        </a:solidFill>
                        <a:latin typeface="Cambria Math"/>
                        <a:ea typeface="+mn-ea"/>
                      </a:rPr>
                      <m:t>E</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a:ea typeface="+mn-ea"/>
                          </a:rPr>
                          <m:t>t</m:t>
                        </m:r>
                      </m:e>
                    </m:d>
                    <m:r>
                      <a:rPr lang="en-US" altLang="zh-CN" sz="2400">
                        <a:solidFill>
                          <a:schemeClr val="accent2">
                            <a:lumMod val="50000"/>
                          </a:schemeClr>
                        </a:solidFill>
                        <a:latin typeface="Cambria Math"/>
                        <a:ea typeface="+mn-ea"/>
                      </a:rPr>
                      <m:t>=</m:t>
                    </m:r>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a:ea typeface="+mn-ea"/>
                          </a:rPr>
                          <m:t>t</m:t>
                        </m:r>
                      </m:e>
                      <m:sup>
                        <m:r>
                          <m:rPr>
                            <m:sty m:val="p"/>
                          </m:rPr>
                          <a:rPr lang="en-US" altLang="zh-CN" sz="2400">
                            <a:solidFill>
                              <a:schemeClr val="accent2">
                                <a:lumMod val="50000"/>
                              </a:schemeClr>
                            </a:solidFill>
                            <a:latin typeface="Cambria Math"/>
                            <a:ea typeface="+mn-ea"/>
                          </a:rPr>
                          <m:t>T</m:t>
                        </m:r>
                      </m:sup>
                    </m:sSup>
                    <m:r>
                      <m:rPr>
                        <m:sty m:val="p"/>
                      </m:rPr>
                      <a:rPr lang="en-US" altLang="zh-CN" sz="2400">
                        <a:solidFill>
                          <a:schemeClr val="accent2">
                            <a:lumMod val="50000"/>
                          </a:schemeClr>
                        </a:solidFill>
                        <a:latin typeface="Cambria Math"/>
                        <a:ea typeface="+mn-ea"/>
                      </a:rPr>
                      <m:t>Lt</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λ</m:t>
                    </m:r>
                    <m:sSup>
                      <m:sSupPr>
                        <m:ctrlPr>
                          <a:rPr lang="zh-CN" altLang="zh-CN" sz="2400" i="1">
                            <a:solidFill>
                              <a:schemeClr val="accent2">
                                <a:lumMod val="50000"/>
                              </a:schemeClr>
                            </a:solidFill>
                            <a:latin typeface="Cambria Math"/>
                            <a:ea typeface="+mn-ea"/>
                          </a:rPr>
                        </m:ctrlPr>
                      </m:sSupPr>
                      <m:e>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a:ea typeface="+mn-ea"/>
                              </a:rPr>
                              <m:t>t</m:t>
                            </m:r>
                            <m:r>
                              <a:rPr lang="en-US" altLang="zh-CN" sz="2400" i="1">
                                <a:solidFill>
                                  <a:schemeClr val="accent2">
                                    <a:lumMod val="50000"/>
                                  </a:schemeClr>
                                </a:solidFill>
                                <a:latin typeface="Cambria Math"/>
                                <a:ea typeface="+mn-ea"/>
                              </a:rPr>
                              <m:t>−</m:t>
                            </m:r>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e>
                        </m:d>
                      </m:e>
                      <m:sup>
                        <m:r>
                          <m:rPr>
                            <m:sty m:val="p"/>
                          </m:rPr>
                          <a:rPr lang="en-US" altLang="zh-CN" sz="2400">
                            <a:solidFill>
                              <a:schemeClr val="accent2">
                                <a:lumMod val="50000"/>
                              </a:schemeClr>
                            </a:solidFill>
                            <a:latin typeface="Cambria Math"/>
                            <a:ea typeface="+mn-ea"/>
                          </a:rPr>
                          <m:t>T</m:t>
                        </m:r>
                      </m:sup>
                    </m:sSup>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t</m:t>
                    </m:r>
                    <m:r>
                      <a:rPr lang="en-US" altLang="zh-CN" sz="2400" i="1">
                        <a:solidFill>
                          <a:schemeClr val="accent2">
                            <a:lumMod val="50000"/>
                          </a:schemeClr>
                        </a:solidFill>
                        <a:latin typeface="Cambria Math"/>
                        <a:ea typeface="+mn-ea"/>
                      </a:rPr>
                      <m:t>−</m:t>
                    </m:r>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r>
                      <a:rPr lang="en-US" altLang="zh-CN" sz="2400">
                        <a:solidFill>
                          <a:schemeClr val="accent2">
                            <a:lumMod val="50000"/>
                          </a:schemeClr>
                        </a:solidFill>
                        <a:latin typeface="Cambria Math"/>
                        <a:ea typeface="+mn-ea"/>
                      </a:rPr>
                      <m:t>)</m:t>
                    </m:r>
                  </m:oMath>
                </a14:m>
                <a:r>
                  <a:rPr lang="en-US" altLang="zh-CN" sz="2400" dirty="0">
                    <a:solidFill>
                      <a:schemeClr val="accent2">
                        <a:lumMod val="50000"/>
                      </a:schemeClr>
                    </a:solidFill>
                    <a:latin typeface="+mn-ea"/>
                    <a:ea typeface="+mn-ea"/>
                  </a:rPr>
                  <a:t> </a:t>
                </a:r>
                <a:r>
                  <a:rPr lang="zh-CN" altLang="en-US" sz="2400" dirty="0" smtClean="0">
                    <a:solidFill>
                      <a:schemeClr val="accent2">
                        <a:lumMod val="50000"/>
                      </a:schemeClr>
                    </a:solidFill>
                    <a:latin typeface="+mn-ea"/>
                    <a:ea typeface="+mn-ea"/>
                  </a:rPr>
                  <a:t>，</a:t>
                </a:r>
                <a:r>
                  <a:rPr lang="zh-CN" altLang="zh-CN" sz="2400" dirty="0" smtClean="0">
                    <a:solidFill>
                      <a:schemeClr val="accent2">
                        <a:lumMod val="50000"/>
                      </a:schemeClr>
                    </a:solidFill>
                    <a:latin typeface="+mn-ea"/>
                    <a:ea typeface="+mn-ea"/>
                  </a:rPr>
                  <a:t>式</a:t>
                </a:r>
                <a:r>
                  <a:rPr lang="zh-CN" altLang="zh-CN" sz="2400" dirty="0">
                    <a:solidFill>
                      <a:schemeClr val="accent2">
                        <a:lumMod val="50000"/>
                      </a:schemeClr>
                    </a:solidFill>
                    <a:latin typeface="+mn-ea"/>
                    <a:ea typeface="+mn-ea"/>
                  </a:rPr>
                  <a:t>中</a:t>
                </a:r>
                <a14:m>
                  <m:oMath xmlns:m="http://schemas.openxmlformats.org/officeDocument/2006/math">
                    <m:sSup>
                      <m:sSupPr>
                        <m:ctrlPr>
                          <a:rPr lang="zh-CN" altLang="zh-CN" sz="2400" i="1">
                            <a:solidFill>
                              <a:schemeClr val="accent2">
                                <a:lumMod val="50000"/>
                              </a:schemeClr>
                            </a:solidFill>
                            <a:latin typeface="Cambria Math"/>
                            <a:ea typeface="+mn-ea"/>
                          </a:rPr>
                        </m:ctrlPr>
                      </m:sSupPr>
                      <m:e>
                        <m:r>
                          <m:rPr>
                            <m:sty m:val="p"/>
                          </m:rPr>
                          <a:rPr lang="en-US" altLang="zh-CN" sz="2400">
                            <a:solidFill>
                              <a:schemeClr val="accent2">
                                <a:lumMod val="50000"/>
                              </a:schemeClr>
                            </a:solidFill>
                            <a:latin typeface="Cambria Math"/>
                            <a:ea typeface="+mn-ea"/>
                          </a:rPr>
                          <m:t>t</m:t>
                        </m:r>
                      </m:e>
                      <m:sup>
                        <m:r>
                          <m:rPr>
                            <m:sty m:val="p"/>
                          </m:rPr>
                          <a:rPr lang="en-US" altLang="zh-CN" sz="2400">
                            <a:solidFill>
                              <a:schemeClr val="accent2">
                                <a:lumMod val="50000"/>
                              </a:schemeClr>
                            </a:solidFill>
                            <a:latin typeface="Cambria Math"/>
                            <a:ea typeface="+mn-ea"/>
                          </a:rPr>
                          <m:t>T</m:t>
                        </m:r>
                      </m:sup>
                    </m:sSup>
                    <m:r>
                      <m:rPr>
                        <m:sty m:val="p"/>
                      </m:rPr>
                      <a:rPr lang="en-US" altLang="zh-CN" sz="2400">
                        <a:solidFill>
                          <a:schemeClr val="accent2">
                            <a:lumMod val="50000"/>
                          </a:schemeClr>
                        </a:solidFill>
                        <a:latin typeface="Cambria Math"/>
                        <a:ea typeface="+mn-ea"/>
                      </a:rPr>
                      <m:t>Lt</m:t>
                    </m:r>
                  </m:oMath>
                </a14:m>
                <a:r>
                  <a:rPr lang="zh-CN" altLang="zh-CN" sz="2400" dirty="0">
                    <a:solidFill>
                      <a:schemeClr val="accent2">
                        <a:lumMod val="50000"/>
                      </a:schemeClr>
                    </a:solidFill>
                    <a:latin typeface="+mn-ea"/>
                    <a:ea typeface="+mn-ea"/>
                  </a:rPr>
                  <a:t>、</a:t>
                </a:r>
                <a14:m>
                  <m:oMath xmlns:m="http://schemas.openxmlformats.org/officeDocument/2006/math">
                    <m:r>
                      <m:rPr>
                        <m:sty m:val="p"/>
                      </m:rPr>
                      <a:rPr lang="en-US" altLang="zh-CN" sz="2400">
                        <a:solidFill>
                          <a:schemeClr val="accent2">
                            <a:lumMod val="50000"/>
                          </a:schemeClr>
                        </a:solidFill>
                        <a:latin typeface="Cambria Math"/>
                        <a:ea typeface="+mn-ea"/>
                      </a:rPr>
                      <m:t>λ</m:t>
                    </m:r>
                    <m:sSup>
                      <m:sSupPr>
                        <m:ctrlPr>
                          <a:rPr lang="zh-CN" altLang="zh-CN" sz="2400" i="1">
                            <a:solidFill>
                              <a:schemeClr val="accent2">
                                <a:lumMod val="50000"/>
                              </a:schemeClr>
                            </a:solidFill>
                            <a:latin typeface="Cambria Math"/>
                            <a:ea typeface="+mn-ea"/>
                          </a:rPr>
                        </m:ctrlPr>
                      </m:sSupPr>
                      <m:e>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a:ea typeface="+mn-ea"/>
                              </a:rPr>
                              <m:t>t</m:t>
                            </m:r>
                            <m:r>
                              <a:rPr lang="en-US" altLang="zh-CN" sz="2400" i="1">
                                <a:solidFill>
                                  <a:schemeClr val="accent2">
                                    <a:lumMod val="50000"/>
                                  </a:schemeClr>
                                </a:solidFill>
                                <a:latin typeface="Cambria Math"/>
                                <a:ea typeface="+mn-ea"/>
                              </a:rPr>
                              <m:t>−</m:t>
                            </m:r>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e>
                        </m:d>
                      </m:e>
                      <m:sup>
                        <m:r>
                          <m:rPr>
                            <m:sty m:val="p"/>
                          </m:rPr>
                          <a:rPr lang="en-US" altLang="zh-CN" sz="2400">
                            <a:solidFill>
                              <a:schemeClr val="accent2">
                                <a:lumMod val="50000"/>
                              </a:schemeClr>
                            </a:solidFill>
                            <a:latin typeface="Cambria Math"/>
                            <a:ea typeface="+mn-ea"/>
                          </a:rPr>
                          <m:t>T</m:t>
                        </m:r>
                      </m:sup>
                    </m:sSup>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t</m:t>
                    </m:r>
                    <m:r>
                      <a:rPr lang="en-US" altLang="zh-CN" sz="2400" i="1">
                        <a:solidFill>
                          <a:schemeClr val="accent2">
                            <a:lumMod val="50000"/>
                          </a:schemeClr>
                        </a:solidFill>
                        <a:latin typeface="Cambria Math"/>
                        <a:ea typeface="+mn-ea"/>
                      </a:rPr>
                      <m:t>−</m:t>
                    </m:r>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r>
                      <a:rPr lang="en-US" altLang="zh-CN" sz="2400">
                        <a:solidFill>
                          <a:schemeClr val="accent2">
                            <a:lumMod val="50000"/>
                          </a:schemeClr>
                        </a:solidFill>
                        <a:latin typeface="Cambria Math"/>
                        <a:ea typeface="+mn-ea"/>
                      </a:rPr>
                      <m:t>)</m:t>
                    </m:r>
                  </m:oMath>
                </a14:m>
                <a:r>
                  <a:rPr lang="zh-CN" altLang="zh-CN" sz="2400" dirty="0">
                    <a:solidFill>
                      <a:schemeClr val="accent2">
                        <a:lumMod val="50000"/>
                      </a:schemeClr>
                    </a:solidFill>
                    <a:latin typeface="+mn-ea"/>
                    <a:ea typeface="+mn-ea"/>
                  </a:rPr>
                  <a:t>分别为平滑项和数据项；</a:t>
                </a:r>
                <a14:m>
                  <m:oMath xmlns:m="http://schemas.openxmlformats.org/officeDocument/2006/math">
                    <m:r>
                      <m:rPr>
                        <m:sty m:val="p"/>
                      </m:rPr>
                      <a:rPr lang="en-US" altLang="zh-CN" sz="2400">
                        <a:solidFill>
                          <a:schemeClr val="accent2">
                            <a:lumMod val="50000"/>
                          </a:schemeClr>
                        </a:solidFill>
                        <a:latin typeface="Cambria Math"/>
                        <a:ea typeface="+mn-ea"/>
                      </a:rPr>
                      <m:t>λ</m:t>
                    </m:r>
                  </m:oMath>
                </a14:m>
                <a:r>
                  <a:rPr lang="zh-CN" altLang="zh-CN" sz="2400" dirty="0">
                    <a:solidFill>
                      <a:schemeClr val="accent2">
                        <a:lumMod val="50000"/>
                      </a:schemeClr>
                    </a:solidFill>
                    <a:latin typeface="+mn-ea"/>
                    <a:ea typeface="+mn-ea"/>
                  </a:rPr>
                  <a:t>为权重因子，在</a:t>
                </a:r>
                <a:r>
                  <a:rPr lang="en-US" altLang="zh-CN" sz="2400" dirty="0">
                    <a:solidFill>
                      <a:schemeClr val="accent2">
                        <a:lumMod val="50000"/>
                      </a:schemeClr>
                    </a:solidFill>
                    <a:latin typeface="+mn-ea"/>
                    <a:ea typeface="+mn-ea"/>
                  </a:rPr>
                  <a:t>He</a:t>
                </a:r>
                <a:r>
                  <a:rPr lang="zh-CN" altLang="zh-CN" sz="2400" dirty="0">
                    <a:solidFill>
                      <a:schemeClr val="accent2">
                        <a:lumMod val="50000"/>
                      </a:schemeClr>
                    </a:solidFill>
                    <a:latin typeface="+mn-ea"/>
                    <a:ea typeface="+mn-ea"/>
                  </a:rPr>
                  <a:t>的实验中 </a:t>
                </a:r>
                <a14:m>
                  <m:oMath xmlns:m="http://schemas.openxmlformats.org/officeDocument/2006/math">
                    <m:r>
                      <m:rPr>
                        <m:sty m:val="p"/>
                      </m:rPr>
                      <a:rPr lang="en-US" altLang="zh-CN" sz="2400">
                        <a:solidFill>
                          <a:schemeClr val="accent2">
                            <a:lumMod val="50000"/>
                          </a:schemeClr>
                        </a:solidFill>
                        <a:latin typeface="Cambria Math"/>
                        <a:ea typeface="+mn-ea"/>
                      </a:rPr>
                      <m:t>λ</m:t>
                    </m:r>
                    <m:r>
                      <a:rPr lang="en-US" altLang="zh-CN" sz="2400">
                        <a:solidFill>
                          <a:schemeClr val="accent2">
                            <a:lumMod val="50000"/>
                          </a:schemeClr>
                        </a:solidFill>
                        <a:latin typeface="Cambria Math"/>
                        <a:ea typeface="+mn-ea"/>
                      </a:rPr>
                      <m:t>=</m:t>
                    </m:r>
                    <m:sSup>
                      <m:sSupPr>
                        <m:ctrlPr>
                          <a:rPr lang="zh-CN" altLang="zh-CN" sz="2400" i="1">
                            <a:solidFill>
                              <a:schemeClr val="accent2">
                                <a:lumMod val="50000"/>
                              </a:schemeClr>
                            </a:solidFill>
                            <a:latin typeface="Cambria Math"/>
                            <a:ea typeface="+mn-ea"/>
                          </a:rPr>
                        </m:ctrlPr>
                      </m:sSupPr>
                      <m:e>
                        <m:r>
                          <a:rPr lang="en-US" altLang="zh-CN" sz="2400">
                            <a:solidFill>
                              <a:schemeClr val="accent2">
                                <a:lumMod val="50000"/>
                              </a:schemeClr>
                            </a:solidFill>
                            <a:latin typeface="Cambria Math"/>
                            <a:ea typeface="+mn-ea"/>
                          </a:rPr>
                          <m:t>10</m:t>
                        </m:r>
                      </m:e>
                      <m:sup>
                        <m:r>
                          <a:rPr lang="en-US" altLang="zh-CN" sz="2400" i="1">
                            <a:solidFill>
                              <a:schemeClr val="accent2">
                                <a:lumMod val="50000"/>
                              </a:schemeClr>
                            </a:solidFill>
                            <a:latin typeface="Cambria Math"/>
                            <a:ea typeface="+mn-ea"/>
                          </a:rPr>
                          <m:t>−</m:t>
                        </m:r>
                        <m:r>
                          <a:rPr lang="en-US" altLang="zh-CN" sz="2400">
                            <a:solidFill>
                              <a:schemeClr val="accent2">
                                <a:lumMod val="50000"/>
                              </a:schemeClr>
                            </a:solidFill>
                            <a:latin typeface="Cambria Math"/>
                            <a:ea typeface="+mn-ea"/>
                          </a:rPr>
                          <m:t>4</m:t>
                        </m:r>
                      </m:sup>
                    </m:sSup>
                  </m:oMath>
                </a14:m>
                <a:r>
                  <a:rPr lang="zh-CN" altLang="zh-CN" sz="2400" dirty="0">
                    <a:solidFill>
                      <a:schemeClr val="accent2">
                        <a:lumMod val="50000"/>
                      </a:schemeClr>
                    </a:solidFill>
                    <a:latin typeface="+mn-ea"/>
                    <a:ea typeface="+mn-ea"/>
                  </a:rPr>
                  <a:t>；</a:t>
                </a:r>
                <a:r>
                  <a:rPr lang="en-US" altLang="zh-CN" sz="2400" dirty="0">
                    <a:solidFill>
                      <a:schemeClr val="accent2">
                        <a:lumMod val="50000"/>
                      </a:schemeClr>
                    </a:solidFill>
                    <a:latin typeface="+mn-ea"/>
                    <a:ea typeface="+mn-ea"/>
                  </a:rPr>
                  <a:t>L</a:t>
                </a:r>
                <a:r>
                  <a:rPr lang="zh-CN" altLang="zh-CN" sz="2400" dirty="0">
                    <a:solidFill>
                      <a:schemeClr val="accent2">
                        <a:lumMod val="50000"/>
                      </a:schemeClr>
                    </a:solidFill>
                    <a:latin typeface="+mn-ea"/>
                    <a:ea typeface="+mn-ea"/>
                  </a:rPr>
                  <a:t>为抠图拉普拉斯</a:t>
                </a:r>
                <a:r>
                  <a:rPr lang="zh-CN" altLang="zh-CN" sz="2400" dirty="0" smtClean="0">
                    <a:solidFill>
                      <a:schemeClr val="accent2">
                        <a:lumMod val="50000"/>
                      </a:schemeClr>
                    </a:solidFill>
                    <a:latin typeface="+mn-ea"/>
                    <a:ea typeface="+mn-ea"/>
                  </a:rPr>
                  <a:t>矩阵</a:t>
                </a:r>
                <a:r>
                  <a:rPr lang="zh-CN" altLang="en-US" sz="2400" dirty="0" smtClean="0">
                    <a:solidFill>
                      <a:schemeClr val="accent2">
                        <a:lumMod val="50000"/>
                      </a:schemeClr>
                    </a:solidFill>
                    <a:latin typeface="+mn-ea"/>
                    <a:ea typeface="+mn-ea"/>
                  </a:rPr>
                  <a:t>，</a:t>
                </a:r>
                <a:r>
                  <a:rPr lang="en-US" altLang="zh-CN" sz="2400" dirty="0" smtClean="0">
                    <a:solidFill>
                      <a:schemeClr val="accent2">
                        <a:lumMod val="50000"/>
                      </a:schemeClr>
                    </a:solidFill>
                    <a:latin typeface="+mn-ea"/>
                    <a:ea typeface="+mn-ea"/>
                  </a:rPr>
                  <a:t>L</a:t>
                </a:r>
                <a:r>
                  <a:rPr lang="zh-CN" altLang="zh-CN" sz="2400" dirty="0">
                    <a:solidFill>
                      <a:schemeClr val="accent2">
                        <a:lumMod val="50000"/>
                      </a:schemeClr>
                    </a:solidFill>
                    <a:latin typeface="+mn-ea"/>
                    <a:ea typeface="+mn-ea"/>
                  </a:rPr>
                  <a:t>中的元素</a:t>
                </a:r>
                <a:r>
                  <a:rPr lang="en-US" altLang="zh-CN" sz="2400" dirty="0">
                    <a:solidFill>
                      <a:schemeClr val="accent2">
                        <a:lumMod val="50000"/>
                      </a:schemeClr>
                    </a:solidFill>
                    <a:latin typeface="+mn-ea"/>
                    <a:ea typeface="+mn-ea"/>
                  </a:rPr>
                  <a:t>(</a:t>
                </a:r>
                <a:r>
                  <a:rPr lang="en-US" altLang="zh-CN" sz="2400" dirty="0" err="1">
                    <a:solidFill>
                      <a:schemeClr val="accent2">
                        <a:lumMod val="50000"/>
                      </a:schemeClr>
                    </a:solidFill>
                    <a:latin typeface="+mn-ea"/>
                    <a:ea typeface="+mn-ea"/>
                  </a:rPr>
                  <a:t>i</a:t>
                </a:r>
                <a:r>
                  <a:rPr lang="zh-CN" altLang="zh-CN" sz="2400" dirty="0">
                    <a:solidFill>
                      <a:schemeClr val="accent2">
                        <a:lumMod val="50000"/>
                      </a:schemeClr>
                    </a:solidFill>
                    <a:latin typeface="+mn-ea"/>
                    <a:ea typeface="+mn-ea"/>
                  </a:rPr>
                  <a:t>，</a:t>
                </a:r>
                <a:r>
                  <a:rPr lang="en-US" altLang="zh-CN" sz="2400" dirty="0">
                    <a:solidFill>
                      <a:schemeClr val="accent2">
                        <a:lumMod val="50000"/>
                      </a:schemeClr>
                    </a:solidFill>
                    <a:latin typeface="+mn-ea"/>
                    <a:ea typeface="+mn-ea"/>
                  </a:rPr>
                  <a:t>j) </a:t>
                </a:r>
                <a:r>
                  <a:rPr lang="zh-CN" altLang="zh-CN" sz="2400" dirty="0">
                    <a:solidFill>
                      <a:schemeClr val="accent2">
                        <a:lumMod val="50000"/>
                      </a:schemeClr>
                    </a:solidFill>
                    <a:latin typeface="+mn-ea"/>
                    <a:ea typeface="+mn-ea"/>
                  </a:rPr>
                  <a:t>定义为：</a:t>
                </a:r>
              </a:p>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2400" i="1">
                              <a:solidFill>
                                <a:schemeClr val="accent2">
                                  <a:lumMod val="50000"/>
                                </a:schemeClr>
                              </a:solidFill>
                              <a:latin typeface="Cambria Math"/>
                              <a:ea typeface="+mn-ea"/>
                            </a:rPr>
                          </m:ctrlPr>
                        </m:naryPr>
                        <m:sub>
                          <m:r>
                            <m:rPr>
                              <m:sty m:val="p"/>
                            </m:rPr>
                            <a:rPr lang="en-US" altLang="zh-CN" sz="2400">
                              <a:solidFill>
                                <a:schemeClr val="accent2">
                                  <a:lumMod val="50000"/>
                                </a:schemeClr>
                              </a:solidFill>
                              <a:latin typeface="Cambria Math"/>
                              <a:ea typeface="+mn-ea"/>
                            </a:rPr>
                            <m:t>kl</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a:ea typeface="+mn-ea"/>
                                </a:rPr>
                                <m:t>i</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j</m:t>
                              </m:r>
                            </m:e>
                          </m:d>
                          <m:r>
                            <a:rPr lang="en-US" altLang="zh-CN" sz="2400">
                              <a:solidFill>
                                <a:schemeClr val="accent2">
                                  <a:lumMod val="50000"/>
                                </a:schemeClr>
                              </a:solidFill>
                              <a:latin typeface="Cambria Math"/>
                              <a:ea typeface="+mn-ea"/>
                            </a:rPr>
                            <m:t>∈</m:t>
                          </m:r>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sub>
                        <m:sup/>
                        <m:e>
                          <m:d>
                            <m:dPr>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δ</m:t>
                                  </m:r>
                                </m:e>
                                <m:sub>
                                  <m:r>
                                    <m:rPr>
                                      <m:sty m:val="p"/>
                                    </m:rPr>
                                    <a:rPr lang="en-US" altLang="zh-CN" sz="2400">
                                      <a:solidFill>
                                        <a:schemeClr val="accent2">
                                          <a:lumMod val="50000"/>
                                        </a:schemeClr>
                                      </a:solidFill>
                                      <a:latin typeface="Cambria Math"/>
                                      <a:ea typeface="+mn-ea"/>
                                    </a:rPr>
                                    <m:t>ij</m:t>
                                  </m:r>
                                </m:sub>
                              </m:sSub>
                              <m:r>
                                <a:rPr lang="en-US" altLang="zh-CN" sz="2400" i="1">
                                  <a:solidFill>
                                    <a:schemeClr val="accent2">
                                      <a:lumMod val="50000"/>
                                    </a:schemeClr>
                                  </a:solidFill>
                                  <a:latin typeface="Cambria Math"/>
                                  <a:ea typeface="+mn-ea"/>
                                </a:rPr>
                                <m:t>−</m:t>
                              </m:r>
                              <m:f>
                                <m:fPr>
                                  <m:ctrlPr>
                                    <a:rPr lang="zh-CN" altLang="zh-CN" sz="2400" i="1">
                                      <a:solidFill>
                                        <a:schemeClr val="accent2">
                                          <a:lumMod val="50000"/>
                                        </a:schemeClr>
                                      </a:solidFill>
                                      <a:latin typeface="Cambria Math"/>
                                      <a:ea typeface="+mn-ea"/>
                                    </a:rPr>
                                  </m:ctrlPr>
                                </m:fPr>
                                <m:num>
                                  <m:r>
                                    <a:rPr lang="en-US" altLang="zh-CN" sz="2400">
                                      <a:solidFill>
                                        <a:schemeClr val="accent2">
                                          <a:lumMod val="50000"/>
                                        </a:schemeClr>
                                      </a:solidFill>
                                      <a:latin typeface="Cambria Math"/>
                                      <a:ea typeface="+mn-ea"/>
                                    </a:rPr>
                                    <m:t>1</m:t>
                                  </m:r>
                                </m:num>
                                <m:den>
                                  <m:d>
                                    <m:dPr>
                                      <m:begChr m:val="|"/>
                                      <m:endChr m:val="|"/>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e>
                                  </m:d>
                                </m:den>
                              </m:f>
                              <m:d>
                                <m:dPr>
                                  <m:ctrlPr>
                                    <a:rPr lang="zh-CN" altLang="zh-CN" sz="2400" i="1">
                                      <a:solidFill>
                                        <a:schemeClr val="accent2">
                                          <a:lumMod val="50000"/>
                                        </a:schemeClr>
                                      </a:solidFill>
                                      <a:latin typeface="Cambria Math"/>
                                      <a:ea typeface="+mn-ea"/>
                                    </a:rPr>
                                  </m:ctrlPr>
                                </m:dPr>
                                <m:e>
                                  <m:r>
                                    <a:rPr lang="en-US" altLang="zh-CN" sz="2400">
                                      <a:solidFill>
                                        <a:schemeClr val="accent2">
                                          <a:lumMod val="50000"/>
                                        </a:schemeClr>
                                      </a:solidFill>
                                      <a:latin typeface="Cambria Math"/>
                                      <a:ea typeface="+mn-ea"/>
                                    </a:rPr>
                                    <m:t>1+</m:t>
                                  </m:r>
                                  <m:sSup>
                                    <m:sSupPr>
                                      <m:ctrlPr>
                                        <a:rPr lang="zh-CN" altLang="zh-CN" sz="2400" i="1">
                                          <a:solidFill>
                                            <a:schemeClr val="accent2">
                                              <a:lumMod val="50000"/>
                                            </a:schemeClr>
                                          </a:solidFill>
                                          <a:latin typeface="Cambria Math"/>
                                          <a:ea typeface="+mn-ea"/>
                                        </a:rPr>
                                      </m:ctrlPr>
                                    </m:sSupPr>
                                    <m:e>
                                      <m:d>
                                        <m:dPr>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I</m:t>
                                              </m:r>
                                            </m:e>
                                            <m:sub>
                                              <m:r>
                                                <m:rPr>
                                                  <m:sty m:val="p"/>
                                                </m:rPr>
                                                <a:rPr lang="en-US" altLang="zh-CN" sz="2400">
                                                  <a:solidFill>
                                                    <a:schemeClr val="accent2">
                                                      <a:lumMod val="50000"/>
                                                    </a:schemeClr>
                                                  </a:solidFill>
                                                  <a:latin typeface="Cambria Math"/>
                                                  <a:ea typeface="+mn-ea"/>
                                                </a:rPr>
                                                <m:t>i</m:t>
                                              </m:r>
                                            </m:sub>
                                          </m:sSub>
                                          <m:r>
                                            <a:rPr lang="en-US" altLang="zh-CN" sz="2400" i="1">
                                              <a:solidFill>
                                                <a:schemeClr val="accent2">
                                                  <a:lumMod val="50000"/>
                                                </a:schemeClr>
                                              </a:solidFill>
                                              <a:latin typeface="Cambria Math"/>
                                              <a:ea typeface="+mn-ea"/>
                                            </a:rPr>
                                            <m:t>−</m:t>
                                          </m:r>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μ</m:t>
                                              </m:r>
                                            </m:e>
                                            <m:sub>
                                              <m:r>
                                                <m:rPr>
                                                  <m:sty m:val="p"/>
                                                </m:rPr>
                                                <a:rPr lang="en-US" altLang="zh-CN" sz="2400">
                                                  <a:solidFill>
                                                    <a:schemeClr val="accent2">
                                                      <a:lumMod val="50000"/>
                                                    </a:schemeClr>
                                                  </a:solidFill>
                                                  <a:latin typeface="Cambria Math"/>
                                                  <a:ea typeface="+mn-ea"/>
                                                </a:rPr>
                                                <m:t>k</m:t>
                                              </m:r>
                                            </m:sub>
                                          </m:sSub>
                                        </m:e>
                                      </m:d>
                                    </m:e>
                                    <m:sup>
                                      <m:r>
                                        <m:rPr>
                                          <m:sty m:val="p"/>
                                        </m:rPr>
                                        <a:rPr lang="en-US" altLang="zh-CN" sz="2400">
                                          <a:solidFill>
                                            <a:schemeClr val="accent2">
                                              <a:lumMod val="50000"/>
                                            </a:schemeClr>
                                          </a:solidFill>
                                          <a:latin typeface="Cambria Math"/>
                                          <a:ea typeface="+mn-ea"/>
                                        </a:rPr>
                                        <m:t>T</m:t>
                                      </m:r>
                                    </m:sup>
                                  </m:sSup>
                                  <m:sSup>
                                    <m:sSupPr>
                                      <m:ctrlPr>
                                        <a:rPr lang="zh-CN" altLang="zh-CN" sz="2400" i="1">
                                          <a:solidFill>
                                            <a:schemeClr val="accent2">
                                              <a:lumMod val="50000"/>
                                            </a:schemeClr>
                                          </a:solidFill>
                                          <a:latin typeface="Cambria Math"/>
                                          <a:ea typeface="+mn-ea"/>
                                        </a:rPr>
                                      </m:ctrlPr>
                                    </m:sSupPr>
                                    <m:e>
                                      <m:d>
                                        <m:dPr>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Σ</m:t>
                                              </m:r>
                                            </m:e>
                                            <m:sub>
                                              <m:r>
                                                <m:rPr>
                                                  <m:sty m:val="p"/>
                                                </m:rPr>
                                                <a:rPr lang="en-US" altLang="zh-CN" sz="2400">
                                                  <a:solidFill>
                                                    <a:schemeClr val="accent2">
                                                      <a:lumMod val="50000"/>
                                                    </a:schemeClr>
                                                  </a:solidFill>
                                                  <a:latin typeface="Cambria Math"/>
                                                  <a:ea typeface="+mn-ea"/>
                                                </a:rPr>
                                                <m:t>k</m:t>
                                              </m:r>
                                            </m:sub>
                                          </m:sSub>
                                          <m:r>
                                            <a:rPr lang="en-US" altLang="zh-CN" sz="2400">
                                              <a:solidFill>
                                                <a:schemeClr val="accent2">
                                                  <a:lumMod val="50000"/>
                                                </a:schemeClr>
                                              </a:solidFill>
                                              <a:latin typeface="Cambria Math"/>
                                              <a:ea typeface="+mn-ea"/>
                                            </a:rPr>
                                            <m:t>+</m:t>
                                          </m:r>
                                          <m:f>
                                            <m:fPr>
                                              <m:ctrlPr>
                                                <a:rPr lang="zh-CN" altLang="zh-CN" sz="2400" i="1">
                                                  <a:solidFill>
                                                    <a:schemeClr val="accent2">
                                                      <a:lumMod val="50000"/>
                                                    </a:schemeClr>
                                                  </a:solidFill>
                                                  <a:latin typeface="Cambria Math"/>
                                                  <a:ea typeface="+mn-ea"/>
                                                </a:rPr>
                                              </m:ctrlPr>
                                            </m:fPr>
                                            <m:num>
                                              <m:r>
                                                <m:rPr>
                                                  <m:sty m:val="p"/>
                                                </m:rPr>
                                                <a:rPr lang="en-US" altLang="zh-CN" sz="2400">
                                                  <a:solidFill>
                                                    <a:schemeClr val="accent2">
                                                      <a:lumMod val="50000"/>
                                                    </a:schemeClr>
                                                  </a:solidFill>
                                                  <a:latin typeface="Cambria Math"/>
                                                  <a:ea typeface="+mn-ea"/>
                                                </a:rPr>
                                                <m:t>ε</m:t>
                                              </m:r>
                                            </m:num>
                                            <m:den>
                                              <m:d>
                                                <m:dPr>
                                                  <m:begChr m:val="|"/>
                                                  <m:endChr m:val="|"/>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e>
                                              </m:d>
                                            </m:den>
                                          </m:f>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U</m:t>
                                              </m:r>
                                            </m:e>
                                            <m:sub>
                                              <m:r>
                                                <a:rPr lang="en-US" altLang="zh-CN" sz="2400">
                                                  <a:solidFill>
                                                    <a:schemeClr val="accent2">
                                                      <a:lumMod val="50000"/>
                                                    </a:schemeClr>
                                                  </a:solidFill>
                                                  <a:latin typeface="Cambria Math"/>
                                                  <a:ea typeface="+mn-ea"/>
                                                </a:rPr>
                                                <m:t>3</m:t>
                                              </m:r>
                                            </m:sub>
                                          </m:sSub>
                                        </m:e>
                                      </m:d>
                                    </m:e>
                                    <m:sup>
                                      <m:r>
                                        <a:rPr lang="en-US" altLang="zh-CN" sz="2400" i="1">
                                          <a:solidFill>
                                            <a:schemeClr val="accent2">
                                              <a:lumMod val="50000"/>
                                            </a:schemeClr>
                                          </a:solidFill>
                                          <a:latin typeface="Cambria Math"/>
                                          <a:ea typeface="+mn-ea"/>
                                        </a:rPr>
                                        <m:t>−</m:t>
                                      </m:r>
                                      <m:r>
                                        <a:rPr lang="en-US" altLang="zh-CN" sz="2400">
                                          <a:solidFill>
                                            <a:schemeClr val="accent2">
                                              <a:lumMod val="50000"/>
                                            </a:schemeClr>
                                          </a:solidFill>
                                          <a:latin typeface="Cambria Math"/>
                                          <a:ea typeface="+mn-ea"/>
                                        </a:rPr>
                                        <m:t>1</m:t>
                                      </m:r>
                                    </m:sup>
                                  </m:sSup>
                                  <m:d>
                                    <m:dPr>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I</m:t>
                                          </m:r>
                                        </m:e>
                                        <m:sub>
                                          <m:r>
                                            <m:rPr>
                                              <m:sty m:val="p"/>
                                            </m:rPr>
                                            <a:rPr lang="en-US" altLang="zh-CN" sz="2400">
                                              <a:solidFill>
                                                <a:schemeClr val="accent2">
                                                  <a:lumMod val="50000"/>
                                                </a:schemeClr>
                                              </a:solidFill>
                                              <a:latin typeface="Cambria Math"/>
                                              <a:ea typeface="+mn-ea"/>
                                            </a:rPr>
                                            <m:t>k</m:t>
                                          </m:r>
                                        </m:sub>
                                      </m:sSub>
                                      <m:r>
                                        <a:rPr lang="en-US" altLang="zh-CN" sz="2400" i="1">
                                          <a:solidFill>
                                            <a:schemeClr val="accent2">
                                              <a:lumMod val="50000"/>
                                            </a:schemeClr>
                                          </a:solidFill>
                                          <a:latin typeface="Cambria Math"/>
                                          <a:ea typeface="+mn-ea"/>
                                        </a:rPr>
                                        <m:t>−</m:t>
                                      </m:r>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μ</m:t>
                                          </m:r>
                                        </m:e>
                                        <m:sub>
                                          <m:r>
                                            <m:rPr>
                                              <m:sty m:val="p"/>
                                            </m:rPr>
                                            <a:rPr lang="en-US" altLang="zh-CN" sz="2400">
                                              <a:solidFill>
                                                <a:schemeClr val="accent2">
                                                  <a:lumMod val="50000"/>
                                                </a:schemeClr>
                                              </a:solidFill>
                                              <a:latin typeface="Cambria Math"/>
                                              <a:ea typeface="+mn-ea"/>
                                            </a:rPr>
                                            <m:t>k</m:t>
                                          </m:r>
                                        </m:sub>
                                      </m:sSub>
                                    </m:e>
                                  </m:d>
                                </m:e>
                              </m:d>
                            </m:e>
                          </m:d>
                        </m:e>
                      </m:nary>
                      <m:r>
                        <a:rPr lang="en-US" altLang="zh-CN" sz="2400">
                          <a:solidFill>
                            <a:schemeClr val="accent2">
                              <a:lumMod val="50000"/>
                            </a:schemeClr>
                          </a:solidFill>
                          <a:latin typeface="Cambria Math"/>
                          <a:ea typeface="+mn-ea"/>
                        </a:rPr>
                        <m:t>     </m:t>
                      </m:r>
                    </m:oMath>
                  </m:oMathPara>
                </a14:m>
                <a:endParaRPr lang="zh-CN" altLang="zh-CN" sz="2400" dirty="0">
                  <a:solidFill>
                    <a:schemeClr val="accent2">
                      <a:lumMod val="50000"/>
                    </a:schemeClr>
                  </a:solidFill>
                  <a:latin typeface="+mn-ea"/>
                  <a:ea typeface="+mn-ea"/>
                </a:endParaRPr>
              </a:p>
              <a:p>
                <a:r>
                  <a:rPr lang="zh-CN" altLang="zh-CN" sz="2400" dirty="0">
                    <a:solidFill>
                      <a:schemeClr val="accent2">
                        <a:lumMod val="50000"/>
                      </a:schemeClr>
                    </a:solidFill>
                    <a:latin typeface="+mn-ea"/>
                    <a:ea typeface="+mn-ea"/>
                  </a:rPr>
                  <a:t>式中</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μ</m:t>
                        </m:r>
                      </m:e>
                      <m:sub>
                        <m:r>
                          <m:rPr>
                            <m:sty m:val="p"/>
                          </m:rPr>
                          <a:rPr lang="en-US" altLang="zh-CN" sz="2400">
                            <a:solidFill>
                              <a:schemeClr val="accent2">
                                <a:lumMod val="50000"/>
                              </a:schemeClr>
                            </a:solidFill>
                            <a:latin typeface="Cambria Math"/>
                            <a:ea typeface="+mn-ea"/>
                          </a:rPr>
                          <m:t>k</m:t>
                        </m:r>
                      </m:sub>
                    </m:sSub>
                  </m:oMath>
                </a14:m>
                <a:r>
                  <a:rPr lang="zh-CN" altLang="zh-CN" sz="2400" dirty="0">
                    <a:solidFill>
                      <a:schemeClr val="accent2">
                        <a:lumMod val="50000"/>
                      </a:schemeClr>
                    </a:solidFill>
                    <a:latin typeface="+mn-ea"/>
                    <a:ea typeface="+mn-ea"/>
                  </a:rPr>
                  <a:t>、</a:t>
                </a:r>
                <a14:m>
                  <m:oMath xmlns:m="http://schemas.openxmlformats.org/officeDocument/2006/math">
                    <m:nary>
                      <m:naryPr>
                        <m:chr m:val="∑"/>
                        <m:limLoc m:val="undOvr"/>
                        <m:subHide m:val="on"/>
                        <m:supHide m:val="on"/>
                        <m:ctrlPr>
                          <a:rPr lang="zh-CN" altLang="zh-CN" sz="2400" i="1">
                            <a:solidFill>
                              <a:schemeClr val="accent2">
                                <a:lumMod val="50000"/>
                              </a:schemeClr>
                            </a:solidFill>
                            <a:latin typeface="Cambria Math"/>
                            <a:ea typeface="+mn-ea"/>
                          </a:rPr>
                        </m:ctrlPr>
                      </m:naryPr>
                      <m:sub/>
                      <m:sup/>
                      <m:e>
                        <m:r>
                          <m:rPr>
                            <m:sty m:val="p"/>
                          </m:rPr>
                          <a:rPr lang="en-US" altLang="zh-CN" sz="2400">
                            <a:solidFill>
                              <a:schemeClr val="accent2">
                                <a:lumMod val="50000"/>
                              </a:schemeClr>
                            </a:solidFill>
                            <a:latin typeface="Cambria Math"/>
                            <a:ea typeface="+mn-ea"/>
                          </a:rPr>
                          <m:t>k</m:t>
                        </m:r>
                      </m:e>
                    </m:nary>
                  </m:oMath>
                </a14:m>
                <a:r>
                  <a:rPr lang="zh-CN" altLang="zh-CN" sz="2400" dirty="0">
                    <a:solidFill>
                      <a:schemeClr val="accent2">
                        <a:lumMod val="50000"/>
                      </a:schemeClr>
                    </a:solidFill>
                    <a:latin typeface="+mn-ea"/>
                    <a:ea typeface="+mn-ea"/>
                  </a:rPr>
                  <a:t>分别表示为窗口</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oMath>
                </a14:m>
                <a:r>
                  <a:rPr lang="zh-CN" altLang="zh-CN" sz="2400" dirty="0">
                    <a:solidFill>
                      <a:schemeClr val="accent2">
                        <a:lumMod val="50000"/>
                      </a:schemeClr>
                    </a:solidFill>
                    <a:latin typeface="+mn-ea"/>
                    <a:ea typeface="+mn-ea"/>
                  </a:rPr>
                  <a:t>中彩色矩阵的均值和方差； </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I</m:t>
                        </m:r>
                      </m:e>
                      <m:sub>
                        <m:r>
                          <m:rPr>
                            <m:sty m:val="p"/>
                          </m:rPr>
                          <a:rPr lang="en-US" altLang="zh-CN" sz="2400">
                            <a:solidFill>
                              <a:schemeClr val="accent2">
                                <a:lumMod val="50000"/>
                              </a:schemeClr>
                            </a:solidFill>
                            <a:latin typeface="Cambria Math"/>
                            <a:ea typeface="+mn-ea"/>
                          </a:rPr>
                          <m:t>i</m:t>
                        </m:r>
                      </m:sub>
                    </m:sSub>
                  </m:oMath>
                </a14:m>
                <a:r>
                  <a:rPr lang="zh-CN" altLang="zh-CN" sz="2400" dirty="0">
                    <a:solidFill>
                      <a:schemeClr val="accent2">
                        <a:lumMod val="50000"/>
                      </a:schemeClr>
                    </a:solidFill>
                    <a:latin typeface="+mn-ea"/>
                    <a:ea typeface="+mn-ea"/>
                  </a:rPr>
                  <a:t>、</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I</m:t>
                        </m:r>
                      </m:e>
                      <m:sub>
                        <m:r>
                          <m:rPr>
                            <m:sty m:val="p"/>
                          </m:rPr>
                          <a:rPr lang="en-US" altLang="zh-CN" sz="2400">
                            <a:solidFill>
                              <a:schemeClr val="accent2">
                                <a:lumMod val="50000"/>
                              </a:schemeClr>
                            </a:solidFill>
                            <a:latin typeface="Cambria Math"/>
                            <a:ea typeface="+mn-ea"/>
                          </a:rPr>
                          <m:t>j</m:t>
                        </m:r>
                      </m:sub>
                    </m:sSub>
                  </m:oMath>
                </a14:m>
                <a:r>
                  <a:rPr lang="zh-CN" altLang="zh-CN" sz="2400" dirty="0">
                    <a:solidFill>
                      <a:schemeClr val="accent2">
                        <a:lumMod val="50000"/>
                      </a:schemeClr>
                    </a:solidFill>
                    <a:latin typeface="+mn-ea"/>
                    <a:ea typeface="+mn-ea"/>
                  </a:rPr>
                  <a:t>分别是输入图像</a:t>
                </a:r>
                <a:r>
                  <a:rPr lang="en-US" altLang="zh-CN" sz="2400" dirty="0">
                    <a:solidFill>
                      <a:schemeClr val="accent2">
                        <a:lumMod val="50000"/>
                      </a:schemeClr>
                    </a:solidFill>
                    <a:latin typeface="+mn-ea"/>
                    <a:ea typeface="+mn-ea"/>
                  </a:rPr>
                  <a:t> I</a:t>
                </a:r>
                <a:r>
                  <a:rPr lang="zh-CN" altLang="zh-CN" sz="2400" dirty="0">
                    <a:solidFill>
                      <a:schemeClr val="accent2">
                        <a:lumMod val="50000"/>
                      </a:schemeClr>
                    </a:solidFill>
                    <a:latin typeface="+mn-ea"/>
                    <a:ea typeface="+mn-ea"/>
                  </a:rPr>
                  <a:t>在像素</a:t>
                </a:r>
                <a:r>
                  <a:rPr lang="en-US" altLang="zh-CN" sz="2400" dirty="0">
                    <a:solidFill>
                      <a:schemeClr val="accent2">
                        <a:lumMod val="50000"/>
                      </a:schemeClr>
                    </a:solidFill>
                    <a:latin typeface="+mn-ea"/>
                    <a:ea typeface="+mn-ea"/>
                  </a:rPr>
                  <a:t> </a:t>
                </a:r>
                <a:r>
                  <a:rPr lang="en-US" altLang="zh-CN" sz="2400" dirty="0" err="1">
                    <a:solidFill>
                      <a:schemeClr val="accent2">
                        <a:lumMod val="50000"/>
                      </a:schemeClr>
                    </a:solidFill>
                    <a:latin typeface="+mn-ea"/>
                    <a:ea typeface="+mn-ea"/>
                  </a:rPr>
                  <a:t>i</a:t>
                </a:r>
                <a:r>
                  <a:rPr lang="en-US" altLang="zh-CN" sz="2400" dirty="0">
                    <a:solidFill>
                      <a:schemeClr val="accent2">
                        <a:lumMod val="50000"/>
                      </a:schemeClr>
                    </a:solidFill>
                    <a:latin typeface="+mn-ea"/>
                    <a:ea typeface="+mn-ea"/>
                  </a:rPr>
                  <a:t> </a:t>
                </a:r>
                <a:r>
                  <a:rPr lang="zh-CN" altLang="zh-CN" sz="2400" dirty="0">
                    <a:solidFill>
                      <a:schemeClr val="accent2">
                        <a:lumMod val="50000"/>
                      </a:schemeClr>
                    </a:solidFill>
                    <a:latin typeface="+mn-ea"/>
                    <a:ea typeface="+mn-ea"/>
                  </a:rPr>
                  <a:t>和</a:t>
                </a:r>
                <a:r>
                  <a:rPr lang="en-US" altLang="zh-CN" sz="2400" dirty="0">
                    <a:solidFill>
                      <a:schemeClr val="accent2">
                        <a:lumMod val="50000"/>
                      </a:schemeClr>
                    </a:solidFill>
                    <a:latin typeface="+mn-ea"/>
                    <a:ea typeface="+mn-ea"/>
                  </a:rPr>
                  <a:t> j</a:t>
                </a:r>
                <a:r>
                  <a:rPr lang="zh-CN" altLang="zh-CN" sz="2400" dirty="0">
                    <a:solidFill>
                      <a:schemeClr val="accent2">
                        <a:lumMod val="50000"/>
                      </a:schemeClr>
                    </a:solidFill>
                    <a:latin typeface="+mn-ea"/>
                    <a:ea typeface="+mn-ea"/>
                  </a:rPr>
                  <a:t>处的颜色；</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δ</m:t>
                        </m:r>
                      </m:e>
                      <m:sub>
                        <m:r>
                          <m:rPr>
                            <m:sty m:val="p"/>
                          </m:rPr>
                          <a:rPr lang="en-US" altLang="zh-CN" sz="2400">
                            <a:solidFill>
                              <a:schemeClr val="accent2">
                                <a:lumMod val="50000"/>
                              </a:schemeClr>
                            </a:solidFill>
                            <a:latin typeface="Cambria Math"/>
                            <a:ea typeface="+mn-ea"/>
                          </a:rPr>
                          <m:t>ij</m:t>
                        </m:r>
                      </m:sub>
                    </m:sSub>
                  </m:oMath>
                </a14:m>
                <a:r>
                  <a:rPr lang="zh-CN" altLang="zh-CN" sz="2400" dirty="0">
                    <a:solidFill>
                      <a:schemeClr val="accent2">
                        <a:lumMod val="50000"/>
                      </a:schemeClr>
                    </a:solidFill>
                    <a:latin typeface="+mn-ea"/>
                    <a:ea typeface="+mn-ea"/>
                  </a:rPr>
                  <a:t>表示克罗内克尔函数； </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U</m:t>
                        </m:r>
                      </m:e>
                      <m:sub>
                        <m:r>
                          <a:rPr lang="en-US" altLang="zh-CN" sz="2400">
                            <a:solidFill>
                              <a:schemeClr val="accent2">
                                <a:lumMod val="50000"/>
                              </a:schemeClr>
                            </a:solidFill>
                            <a:latin typeface="Cambria Math"/>
                            <a:ea typeface="+mn-ea"/>
                          </a:rPr>
                          <m:t>3</m:t>
                        </m:r>
                      </m:sub>
                    </m:sSub>
                  </m:oMath>
                </a14:m>
                <a:r>
                  <a:rPr lang="zh-CN" altLang="zh-CN" sz="2400" dirty="0">
                    <a:solidFill>
                      <a:schemeClr val="accent2">
                        <a:lumMod val="50000"/>
                      </a:schemeClr>
                    </a:solidFill>
                    <a:latin typeface="+mn-ea"/>
                    <a:ea typeface="+mn-ea"/>
                  </a:rPr>
                  <a:t>表示</a:t>
                </a:r>
                <a14:m>
                  <m:oMath xmlns:m="http://schemas.openxmlformats.org/officeDocument/2006/math">
                    <m:r>
                      <a:rPr lang="en-US" altLang="zh-CN" sz="2400">
                        <a:solidFill>
                          <a:schemeClr val="accent2">
                            <a:lumMod val="50000"/>
                          </a:schemeClr>
                        </a:solidFill>
                        <a:latin typeface="Cambria Math"/>
                        <a:ea typeface="+mn-ea"/>
                      </a:rPr>
                      <m:t>3×3</m:t>
                    </m:r>
                  </m:oMath>
                </a14:m>
                <a:r>
                  <a:rPr lang="zh-CN" altLang="zh-CN" sz="2400" dirty="0">
                    <a:solidFill>
                      <a:schemeClr val="accent2">
                        <a:lumMod val="50000"/>
                      </a:schemeClr>
                    </a:solidFill>
                    <a:latin typeface="+mn-ea"/>
                    <a:ea typeface="+mn-ea"/>
                  </a:rPr>
                  <a:t>的单位矩阵；</a:t>
                </a:r>
                <a14:m>
                  <m:oMath xmlns:m="http://schemas.openxmlformats.org/officeDocument/2006/math">
                    <m:r>
                      <m:rPr>
                        <m:sty m:val="p"/>
                      </m:rPr>
                      <a:rPr lang="en-US" altLang="zh-CN" sz="2400">
                        <a:solidFill>
                          <a:schemeClr val="accent2">
                            <a:lumMod val="50000"/>
                          </a:schemeClr>
                        </a:solidFill>
                        <a:latin typeface="Cambria Math"/>
                        <a:ea typeface="+mn-ea"/>
                      </a:rPr>
                      <m:t>ε</m:t>
                    </m:r>
                  </m:oMath>
                </a14:m>
                <a:r>
                  <a:rPr lang="zh-CN" altLang="zh-CN" sz="2400" dirty="0">
                    <a:solidFill>
                      <a:schemeClr val="accent2">
                        <a:lumMod val="50000"/>
                      </a:schemeClr>
                    </a:solidFill>
                    <a:latin typeface="+mn-ea"/>
                    <a:ea typeface="+mn-ea"/>
                  </a:rPr>
                  <a:t>表示归一化参数；</a:t>
                </a:r>
                <a14:m>
                  <m:oMath xmlns:m="http://schemas.openxmlformats.org/officeDocument/2006/math">
                    <m:d>
                      <m:dPr>
                        <m:begChr m:val="|"/>
                        <m:endChr m:val="|"/>
                        <m:ctrlPr>
                          <a:rPr lang="zh-CN" altLang="zh-CN" sz="2400" i="1">
                            <a:solidFill>
                              <a:schemeClr val="accent2">
                                <a:lumMod val="50000"/>
                              </a:schemeClr>
                            </a:solidFill>
                            <a:latin typeface="Cambria Math"/>
                            <a:ea typeface="+mn-ea"/>
                          </a:rPr>
                        </m:ctrlPr>
                      </m:dPr>
                      <m:e>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e>
                    </m:d>
                  </m:oMath>
                </a14:m>
                <a:r>
                  <a:rPr lang="zh-CN" altLang="zh-CN" sz="2400" dirty="0">
                    <a:solidFill>
                      <a:schemeClr val="accent2">
                        <a:lumMod val="50000"/>
                      </a:schemeClr>
                    </a:solidFill>
                    <a:latin typeface="+mn-ea"/>
                    <a:ea typeface="+mn-ea"/>
                  </a:rPr>
                  <a:t>表示窗口</a:t>
                </a:r>
                <a14:m>
                  <m:oMath xmlns:m="http://schemas.openxmlformats.org/officeDocument/2006/math">
                    <m:sSub>
                      <m:sSubPr>
                        <m:ctrlPr>
                          <a:rPr lang="zh-CN" altLang="zh-CN" sz="2400" i="1">
                            <a:solidFill>
                              <a:schemeClr val="accent2">
                                <a:lumMod val="50000"/>
                              </a:schemeClr>
                            </a:solidFill>
                            <a:latin typeface="Cambria Math"/>
                            <a:ea typeface="+mn-ea"/>
                          </a:rPr>
                        </m:ctrlPr>
                      </m:sSubPr>
                      <m:e>
                        <m:r>
                          <m:rPr>
                            <m:sty m:val="p"/>
                          </m:rPr>
                          <a:rPr lang="en-US" altLang="zh-CN" sz="2400">
                            <a:solidFill>
                              <a:schemeClr val="accent2">
                                <a:lumMod val="50000"/>
                              </a:schemeClr>
                            </a:solidFill>
                            <a:latin typeface="Cambria Math"/>
                            <a:ea typeface="+mn-ea"/>
                          </a:rPr>
                          <m:t>ω</m:t>
                        </m:r>
                      </m:e>
                      <m:sub>
                        <m:r>
                          <m:rPr>
                            <m:sty m:val="p"/>
                          </m:rPr>
                          <a:rPr lang="en-US" altLang="zh-CN" sz="2400">
                            <a:solidFill>
                              <a:schemeClr val="accent2">
                                <a:lumMod val="50000"/>
                              </a:schemeClr>
                            </a:solidFill>
                            <a:latin typeface="Cambria Math"/>
                            <a:ea typeface="+mn-ea"/>
                          </a:rPr>
                          <m:t>k</m:t>
                        </m:r>
                      </m:sub>
                    </m:sSub>
                  </m:oMath>
                </a14:m>
                <a:r>
                  <a:rPr lang="zh-CN" altLang="zh-CN" sz="2400" dirty="0">
                    <a:solidFill>
                      <a:schemeClr val="accent2">
                        <a:lumMod val="50000"/>
                      </a:schemeClr>
                    </a:solidFill>
                    <a:latin typeface="+mn-ea"/>
                    <a:ea typeface="+mn-ea"/>
                  </a:rPr>
                  <a:t>中像素的个数。</a:t>
                </a:r>
              </a:p>
              <a:p>
                <a:r>
                  <a:rPr lang="zh-CN" altLang="zh-CN" sz="2400" dirty="0" smtClean="0">
                    <a:solidFill>
                      <a:schemeClr val="accent2">
                        <a:lumMod val="50000"/>
                      </a:schemeClr>
                    </a:solidFill>
                    <a:latin typeface="+mn-ea"/>
                    <a:ea typeface="+mn-ea"/>
                  </a:rPr>
                  <a:t>最</a:t>
                </a:r>
                <a:r>
                  <a:rPr lang="zh-CN" altLang="zh-CN" sz="2400" dirty="0">
                    <a:solidFill>
                      <a:schemeClr val="accent2">
                        <a:lumMod val="50000"/>
                      </a:schemeClr>
                    </a:solidFill>
                    <a:latin typeface="+mn-ea"/>
                    <a:ea typeface="+mn-ea"/>
                  </a:rPr>
                  <a:t>优的</a:t>
                </a:r>
                <a:r>
                  <a:rPr lang="en-US" altLang="zh-CN" sz="2400" dirty="0">
                    <a:solidFill>
                      <a:schemeClr val="accent2">
                        <a:lumMod val="50000"/>
                      </a:schemeClr>
                    </a:solidFill>
                    <a:latin typeface="+mn-ea"/>
                    <a:ea typeface="+mn-ea"/>
                  </a:rPr>
                  <a:t>t</a:t>
                </a:r>
                <a:r>
                  <a:rPr lang="zh-CN" altLang="zh-CN" sz="2400" dirty="0">
                    <a:solidFill>
                      <a:schemeClr val="accent2">
                        <a:lumMod val="50000"/>
                      </a:schemeClr>
                    </a:solidFill>
                    <a:latin typeface="+mn-ea"/>
                    <a:ea typeface="+mn-ea"/>
                  </a:rPr>
                  <a:t>：</a:t>
                </a:r>
                <a14:m>
                  <m:oMath xmlns:m="http://schemas.openxmlformats.org/officeDocument/2006/math">
                    <m:r>
                      <a:rPr lang="zh-CN" altLang="en-US" sz="2400" i="1" dirty="0">
                        <a:solidFill>
                          <a:schemeClr val="accent2">
                            <a:lumMod val="50000"/>
                          </a:schemeClr>
                        </a:solidFill>
                        <a:latin typeface="Cambria Math"/>
                        <a:ea typeface="+mn-ea"/>
                      </a:rPr>
                      <m:t>可以通过</m:t>
                    </m:r>
                    <m:d>
                      <m:dPr>
                        <m:ctrlPr>
                          <a:rPr lang="zh-CN" altLang="zh-CN" sz="2400" i="1">
                            <a:solidFill>
                              <a:schemeClr val="accent2">
                                <a:lumMod val="50000"/>
                              </a:schemeClr>
                            </a:solidFill>
                            <a:latin typeface="Cambria Math"/>
                            <a:ea typeface="+mn-ea"/>
                          </a:rPr>
                        </m:ctrlPr>
                      </m:dPr>
                      <m:e>
                        <m:r>
                          <m:rPr>
                            <m:sty m:val="p"/>
                          </m:rPr>
                          <a:rPr lang="en-US" altLang="zh-CN" sz="2400">
                            <a:solidFill>
                              <a:schemeClr val="accent2">
                                <a:lumMod val="50000"/>
                              </a:schemeClr>
                            </a:solidFill>
                            <a:latin typeface="Cambria Math"/>
                            <a:ea typeface="+mn-ea"/>
                          </a:rPr>
                          <m:t>L</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λU</m:t>
                        </m:r>
                      </m:e>
                    </m:d>
                    <m:r>
                      <m:rPr>
                        <m:sty m:val="p"/>
                      </m:rPr>
                      <a:rPr lang="en-US" altLang="zh-CN" sz="2400">
                        <a:solidFill>
                          <a:schemeClr val="accent2">
                            <a:lumMod val="50000"/>
                          </a:schemeClr>
                        </a:solidFill>
                        <a:latin typeface="Cambria Math"/>
                        <a:ea typeface="+mn-ea"/>
                      </a:rPr>
                      <m:t>t</m:t>
                    </m:r>
                    <m:r>
                      <a:rPr lang="en-US" altLang="zh-CN" sz="2400">
                        <a:solidFill>
                          <a:schemeClr val="accent2">
                            <a:lumMod val="50000"/>
                          </a:schemeClr>
                        </a:solidFill>
                        <a:latin typeface="Cambria Math"/>
                        <a:ea typeface="+mn-ea"/>
                      </a:rPr>
                      <m:t>=</m:t>
                    </m:r>
                    <m:r>
                      <m:rPr>
                        <m:sty m:val="p"/>
                      </m:rPr>
                      <a:rPr lang="en-US" altLang="zh-CN" sz="2400">
                        <a:solidFill>
                          <a:schemeClr val="accent2">
                            <a:lumMod val="50000"/>
                          </a:schemeClr>
                        </a:solidFill>
                        <a:latin typeface="Cambria Math"/>
                        <a:ea typeface="+mn-ea"/>
                      </a:rPr>
                      <m:t>λ</m:t>
                    </m:r>
                    <m:acc>
                      <m:accPr>
                        <m:chr m:val="̃"/>
                        <m:ctrlPr>
                          <a:rPr lang="zh-CN" altLang="zh-CN" sz="2400" i="1">
                            <a:solidFill>
                              <a:schemeClr val="accent2">
                                <a:lumMod val="50000"/>
                              </a:schemeClr>
                            </a:solidFill>
                            <a:latin typeface="Cambria Math"/>
                            <a:ea typeface="+mn-ea"/>
                          </a:rPr>
                        </m:ctrlPr>
                      </m:accPr>
                      <m:e>
                        <m:r>
                          <m:rPr>
                            <m:sty m:val="p"/>
                          </m:rPr>
                          <a:rPr lang="en-US" altLang="zh-CN" sz="2400">
                            <a:solidFill>
                              <a:schemeClr val="accent2">
                                <a:lumMod val="50000"/>
                              </a:schemeClr>
                            </a:solidFill>
                            <a:latin typeface="Cambria Math"/>
                            <a:ea typeface="+mn-ea"/>
                          </a:rPr>
                          <m:t>t</m:t>
                        </m:r>
                      </m:e>
                    </m:acc>
                  </m:oMath>
                </a14:m>
                <a:endParaRPr lang="zh-CN" altLang="en-US" sz="2400" dirty="0">
                  <a:solidFill>
                    <a:schemeClr val="accent2">
                      <a:lumMod val="50000"/>
                    </a:schemeClr>
                  </a:solidFill>
                  <a:latin typeface="+mn-ea"/>
                  <a:ea typeface="+mn-ea"/>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7741" y="861661"/>
                <a:ext cx="10945216" cy="5089920"/>
              </a:xfrm>
              <a:prstGeom prst="rect">
                <a:avLst/>
              </a:prstGeom>
              <a:blipFill rotWithShape="1">
                <a:blip r:embed="rId4"/>
                <a:stretch>
                  <a:fillRect l="-835" t="-958" r="-445" b="-1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5393784"/>
      </p:ext>
    </p:extLst>
  </p:cSld>
  <p:clrMapOvr>
    <a:overrideClrMapping bg1="dk2" tx1="lt1" bg2="dk1" tx2="lt2" accent1="accent1" accent2="accent2" accent3="accent3" accent4="accent4" accent5="accent5" accent6="accent6" hlink="hlink" folHlink="folHlink"/>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40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引导滤波进行透射率的</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细化</a:t>
            </a: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24170"/>
          <a:stretch/>
        </p:blipFill>
        <p:spPr>
          <a:xfrm>
            <a:off x="626927" y="1268760"/>
            <a:ext cx="5040535" cy="511256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21573"/>
          <a:stretch/>
        </p:blipFill>
        <p:spPr>
          <a:xfrm>
            <a:off x="5913974" y="836712"/>
            <a:ext cx="5483749" cy="4968552"/>
          </a:xfrm>
          <a:prstGeom prst="rect">
            <a:avLst/>
          </a:prstGeom>
        </p:spPr>
      </p:pic>
      <p:sp>
        <p:nvSpPr>
          <p:cNvPr id="5" name="TextBox 4"/>
          <p:cNvSpPr txBox="1"/>
          <p:nvPr/>
        </p:nvSpPr>
        <p:spPr>
          <a:xfrm>
            <a:off x="554038" y="759753"/>
            <a:ext cx="2016199" cy="461665"/>
          </a:xfrm>
          <a:prstGeom prst="rect">
            <a:avLst/>
          </a:prstGeom>
          <a:noFill/>
        </p:spPr>
        <p:txBody>
          <a:bodyPr wrap="square" rtlCol="0">
            <a:spAutoFit/>
          </a:bodyPr>
          <a:lstStyle/>
          <a:p>
            <a:r>
              <a:rPr lang="zh-CN" altLang="en-US" sz="2400" dirty="0">
                <a:solidFill>
                  <a:srgbClr val="FF0000"/>
                </a:solidFill>
                <a:latin typeface="+mn-ea"/>
                <a:ea typeface="+mn-ea"/>
              </a:rPr>
              <a:t>第二</a:t>
            </a:r>
            <a:r>
              <a:rPr lang="zh-CN" altLang="en-US" sz="2400" dirty="0" smtClean="0">
                <a:solidFill>
                  <a:srgbClr val="FF0000"/>
                </a:solidFill>
                <a:latin typeface="+mn-ea"/>
                <a:ea typeface="+mn-ea"/>
              </a:rPr>
              <a:t>种</a:t>
            </a:r>
            <a:r>
              <a:rPr lang="zh-CN" altLang="en-US" sz="2400" dirty="0" smtClean="0">
                <a:solidFill>
                  <a:srgbClr val="FF0000"/>
                </a:solidFill>
                <a:latin typeface="Cambria"/>
              </a:rPr>
              <a:t>：</a:t>
            </a:r>
            <a:endParaRPr lang="zh-CN" altLang="en-US" sz="2400" dirty="0">
              <a:solidFill>
                <a:srgbClr val="FF0000"/>
              </a:solidFill>
            </a:endParaRPr>
          </a:p>
        </p:txBody>
      </p:sp>
    </p:spTree>
    <p:extLst>
      <p:ext uri="{BB962C8B-B14F-4D97-AF65-F5344CB8AC3E}">
        <p14:creationId xmlns:p14="http://schemas.microsoft.com/office/powerpoint/2010/main" val="2065330003"/>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44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1940"/>
                            </p:stCondLst>
                            <p:childTnLst>
                              <p:par>
                                <p:cTn id="25" presetID="22" presetClass="entr" presetSubtype="4"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2440"/>
                            </p:stCondLst>
                            <p:childTnLst>
                              <p:par>
                                <p:cTn id="29" presetID="2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436698" y="1789979"/>
            <a:ext cx="63340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六</a:t>
            </a:r>
            <a:r>
              <a:rPr lang="zh-CN" altLang="en-US" sz="3200" b="1" dirty="0" smtClean="0">
                <a:solidFill>
                  <a:srgbClr val="F8F8F8"/>
                </a:solidFill>
                <a:latin typeface="微软雅黑" panose="020B0503020204020204" pitchFamily="34" charset="-122"/>
                <a:ea typeface="微软雅黑" panose="020B0503020204020204" pitchFamily="34" charset="-122"/>
              </a:rPr>
              <a:t>、研究方案</a:t>
            </a:r>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21510" name="直接连接符 10"/>
          <p:cNvCxnSpPr>
            <a:cxnSpLocks noChangeShapeType="1"/>
          </p:cNvCxnSpPr>
          <p:nvPr/>
        </p:nvCxnSpPr>
        <p:spPr bwMode="auto">
          <a:xfrm flipH="1">
            <a:off x="3576638" y="2564904"/>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750020"/>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2988505835"/>
      </p:ext>
    </p:extLst>
  </p:cSld>
  <p:clrMapOvr>
    <a:masterClrMapping/>
  </p:clrMapOvr>
  <p:transition spd="slow" advTm="2152">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21507"/>
                                        </p:tgtEl>
                                        <p:attrNameLst>
                                          <p:attrName>style.visibility</p:attrName>
                                        </p:attrNameLst>
                                      </p:cBhvr>
                                      <p:to>
                                        <p:strVal val="visible"/>
                                      </p:to>
                                    </p:set>
                                    <p:animEffect transition="in" filter="barn(outHorizontal)">
                                      <p:cBhvr>
                                        <p:cTn id="18" dur="1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研究方案</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TextBox 4"/>
              <p:cNvSpPr txBox="1"/>
              <p:nvPr/>
            </p:nvSpPr>
            <p:spPr>
              <a:xfrm>
                <a:off x="1020740" y="764704"/>
                <a:ext cx="9361015" cy="5911747"/>
              </a:xfrm>
              <a:prstGeom prst="rect">
                <a:avLst/>
              </a:prstGeom>
              <a:noFill/>
            </p:spPr>
            <p:txBody>
              <a:bodyPr wrap="square" rtlCol="0">
                <a:spAutoFit/>
              </a:bodyPr>
              <a:lstStyle/>
              <a:p>
                <a:r>
                  <a:rPr lang="zh-CN" altLang="en-US" sz="2400" dirty="0" smtClean="0">
                    <a:solidFill>
                      <a:schemeClr val="accent2">
                        <a:lumMod val="75000"/>
                      </a:schemeClr>
                    </a:solidFill>
                    <a:latin typeface="+mn-ea"/>
                    <a:ea typeface="+mn-ea"/>
                  </a:rPr>
                  <a:t>①</a:t>
                </a:r>
                <a:r>
                  <a:rPr lang="zh-CN" altLang="zh-CN" sz="2400" dirty="0">
                    <a:solidFill>
                      <a:schemeClr val="accent2">
                        <a:lumMod val="75000"/>
                      </a:schemeClr>
                    </a:solidFill>
                    <a:latin typeface="+mn-ea"/>
                    <a:ea typeface="+mn-ea"/>
                  </a:rPr>
                  <a:t>利用暗原色先验信息对图像去雾，首先获得输入图像的暗原色图像，并利用它估计出粗略透射率和大气光值，通过退化模型进行参数反演，获得去雾后清晰化的图像</a:t>
                </a:r>
                <a:r>
                  <a:rPr lang="zh-CN" altLang="zh-CN" sz="2400" dirty="0" smtClean="0">
                    <a:solidFill>
                      <a:schemeClr val="accent2">
                        <a:lumMod val="75000"/>
                      </a:schemeClr>
                    </a:solidFill>
                    <a:latin typeface="+mn-ea"/>
                    <a:ea typeface="+mn-ea"/>
                  </a:rPr>
                  <a:t>。</a:t>
                </a:r>
                <a:endParaRPr lang="en-US" altLang="zh-CN" sz="2400" dirty="0" smtClean="0">
                  <a:solidFill>
                    <a:schemeClr val="accent2">
                      <a:lumMod val="75000"/>
                    </a:schemeClr>
                  </a:solidFill>
                  <a:latin typeface="+mn-ea"/>
                  <a:ea typeface="+mn-ea"/>
                </a:endParaRPr>
              </a:p>
              <a:p>
                <a:r>
                  <a:rPr lang="zh-CN" altLang="zh-CN" sz="2400" dirty="0" smtClean="0">
                    <a:solidFill>
                      <a:schemeClr val="accent2">
                        <a:lumMod val="75000"/>
                      </a:schemeClr>
                    </a:solidFill>
                    <a:latin typeface="+mn-ea"/>
                    <a:ea typeface="+mn-ea"/>
                  </a:rPr>
                  <a:t>②</a:t>
                </a:r>
                <a:r>
                  <a:rPr lang="zh-CN" altLang="en-US" sz="2400" dirty="0" smtClean="0">
                    <a:solidFill>
                      <a:srgbClr val="FF0000"/>
                    </a:solidFill>
                    <a:latin typeface="+mn-ea"/>
                    <a:ea typeface="+mn-ea"/>
                  </a:rPr>
                  <a:t>利用引导滤波和四分加权算法来优化</a:t>
                </a:r>
                <a:r>
                  <a:rPr lang="zh-CN" altLang="zh-CN" sz="2400" dirty="0" smtClean="0">
                    <a:solidFill>
                      <a:srgbClr val="FF0000"/>
                    </a:solidFill>
                    <a:latin typeface="+mn-ea"/>
                    <a:ea typeface="+mn-ea"/>
                  </a:rPr>
                  <a:t>粗略</a:t>
                </a:r>
                <a:r>
                  <a:rPr lang="zh-CN" altLang="zh-CN" sz="2400" dirty="0">
                    <a:solidFill>
                      <a:srgbClr val="FF0000"/>
                    </a:solidFill>
                    <a:latin typeface="+mn-ea"/>
                    <a:ea typeface="+mn-ea"/>
                  </a:rPr>
                  <a:t>的透射率</a:t>
                </a:r>
                <a:r>
                  <a:rPr lang="zh-CN" altLang="en-US" sz="2400" dirty="0">
                    <a:solidFill>
                      <a:srgbClr val="FF0000"/>
                    </a:solidFill>
                    <a:latin typeface="+mn-ea"/>
                    <a:ea typeface="+mn-ea"/>
                  </a:rPr>
                  <a:t>和大气光</a:t>
                </a:r>
                <a:r>
                  <a:rPr lang="zh-CN" altLang="en-US" sz="2400" dirty="0" smtClean="0">
                    <a:solidFill>
                      <a:srgbClr val="FF0000"/>
                    </a:solidFill>
                    <a:latin typeface="+mn-ea"/>
                    <a:ea typeface="+mn-ea"/>
                  </a:rPr>
                  <a:t>值</a:t>
                </a:r>
                <a:r>
                  <a:rPr lang="zh-CN" altLang="zh-CN" sz="2400" dirty="0" smtClean="0">
                    <a:solidFill>
                      <a:srgbClr val="FF0000"/>
                    </a:solidFill>
                    <a:latin typeface="+mn-ea"/>
                    <a:ea typeface="+mn-ea"/>
                  </a:rPr>
                  <a:t>，</a:t>
                </a:r>
                <a:r>
                  <a:rPr lang="zh-CN" altLang="en-US" sz="2400" dirty="0" smtClean="0">
                    <a:solidFill>
                      <a:srgbClr val="FF0000"/>
                    </a:solidFill>
                    <a:latin typeface="+mn-ea"/>
                    <a:ea typeface="+mn-ea"/>
                  </a:rPr>
                  <a:t>以及增加暗原色先验的</a:t>
                </a:r>
                <a14:m>
                  <m:oMath xmlns:m="http://schemas.openxmlformats.org/officeDocument/2006/math">
                    <m:r>
                      <a:rPr lang="zh-CN" altLang="en-US" sz="2400" i="1" dirty="0">
                        <a:solidFill>
                          <a:srgbClr val="FF0000"/>
                        </a:solidFill>
                        <a:latin typeface="Cambria Math"/>
                        <a:ea typeface="+mn-ea"/>
                      </a:rPr>
                      <m:t>参数</m:t>
                    </m:r>
                    <m:r>
                      <a:rPr lang="en-US" altLang="zh-CN" sz="2400" i="1">
                        <a:solidFill>
                          <a:srgbClr val="FF0000"/>
                        </a:solidFill>
                        <a:latin typeface="Cambria Math"/>
                        <a:ea typeface="+mn-ea"/>
                      </a:rPr>
                      <m:t>𝑤</m:t>
                    </m:r>
                  </m:oMath>
                </a14:m>
                <a:r>
                  <a:rPr lang="zh-CN" altLang="en-US" sz="2400" dirty="0" smtClean="0">
                    <a:solidFill>
                      <a:schemeClr val="accent2">
                        <a:lumMod val="75000"/>
                      </a:schemeClr>
                    </a:solidFill>
                    <a:latin typeface="+mn-ea"/>
                    <a:ea typeface="+mn-ea"/>
                  </a:rPr>
                  <a:t>，</a:t>
                </a:r>
                <a:r>
                  <a:rPr lang="zh-CN" altLang="zh-CN" sz="2400" dirty="0" smtClean="0">
                    <a:solidFill>
                      <a:schemeClr val="accent2">
                        <a:lumMod val="75000"/>
                      </a:schemeClr>
                    </a:solidFill>
                    <a:latin typeface="+mn-ea"/>
                    <a:ea typeface="+mn-ea"/>
                  </a:rPr>
                  <a:t>希望</a:t>
                </a:r>
                <a:r>
                  <a:rPr lang="zh-CN" altLang="zh-CN" sz="2400" dirty="0">
                    <a:solidFill>
                      <a:schemeClr val="accent2">
                        <a:lumMod val="75000"/>
                      </a:schemeClr>
                    </a:solidFill>
                    <a:latin typeface="+mn-ea"/>
                    <a:ea typeface="+mn-ea"/>
                  </a:rPr>
                  <a:t>能够降低时间复杂度，并改善</a:t>
                </a:r>
                <a:r>
                  <a:rPr lang="zh-CN" altLang="en-US" sz="2400" dirty="0">
                    <a:solidFill>
                      <a:schemeClr val="accent2">
                        <a:lumMod val="75000"/>
                      </a:schemeClr>
                    </a:solidFill>
                    <a:latin typeface="+mn-ea"/>
                    <a:ea typeface="+mn-ea"/>
                  </a:rPr>
                  <a:t>块效应</a:t>
                </a:r>
                <a:r>
                  <a:rPr lang="zh-CN" altLang="zh-CN" sz="2400" dirty="0" smtClean="0">
                    <a:solidFill>
                      <a:schemeClr val="accent2">
                        <a:lumMod val="75000"/>
                      </a:schemeClr>
                    </a:solidFill>
                    <a:latin typeface="+mn-ea"/>
                    <a:ea typeface="+mn-ea"/>
                  </a:rPr>
                  <a:t>。</a:t>
                </a:r>
                <a:endParaRPr lang="en-US" altLang="zh-CN" sz="2400" dirty="0" smtClean="0">
                  <a:solidFill>
                    <a:schemeClr val="accent2">
                      <a:lumMod val="75000"/>
                    </a:schemeClr>
                  </a:solidFill>
                  <a:latin typeface="+mn-ea"/>
                  <a:ea typeface="+mn-ea"/>
                </a:endParaRPr>
              </a:p>
              <a:p>
                <a:r>
                  <a:rPr lang="zh-CN" altLang="zh-CN" sz="2400" dirty="0">
                    <a:solidFill>
                      <a:schemeClr val="accent2">
                        <a:lumMod val="75000"/>
                      </a:schemeClr>
                    </a:solidFill>
                    <a:latin typeface="+mn-ea"/>
                    <a:ea typeface="+mn-ea"/>
                  </a:rPr>
                  <a:t>③对那些不满足暗通道的</a:t>
                </a:r>
                <a:r>
                  <a:rPr lang="zh-CN" altLang="en-US" sz="2400" dirty="0">
                    <a:solidFill>
                      <a:schemeClr val="accent2">
                        <a:lumMod val="75000"/>
                      </a:schemeClr>
                    </a:solidFill>
                    <a:latin typeface="+mn-ea"/>
                    <a:ea typeface="+mn-ea"/>
                  </a:rPr>
                  <a:t>大面积浅色</a:t>
                </a:r>
                <a:r>
                  <a:rPr lang="zh-CN" altLang="zh-CN" sz="2400" dirty="0">
                    <a:solidFill>
                      <a:schemeClr val="accent2">
                        <a:lumMod val="75000"/>
                      </a:schemeClr>
                    </a:solidFill>
                    <a:latin typeface="+mn-ea"/>
                    <a:ea typeface="+mn-ea"/>
                  </a:rPr>
                  <a:t>区域，</a:t>
                </a:r>
                <a:r>
                  <a:rPr lang="zh-CN" altLang="en-US" sz="2400" dirty="0">
                    <a:solidFill>
                      <a:srgbClr val="FF0000"/>
                    </a:solidFill>
                    <a:latin typeface="+mn-ea"/>
                    <a:ea typeface="+mn-ea"/>
                  </a:rPr>
                  <a:t>采用</a:t>
                </a:r>
                <a:r>
                  <a:rPr lang="zh-CN" altLang="zh-CN" sz="2400" dirty="0">
                    <a:solidFill>
                      <a:srgbClr val="FF0000"/>
                    </a:solidFill>
                    <a:latin typeface="+mn-ea"/>
                    <a:ea typeface="+mn-ea"/>
                  </a:rPr>
                  <a:t>基于天空</a:t>
                </a:r>
                <a:r>
                  <a:rPr lang="zh-CN" altLang="zh-CN" sz="2400" dirty="0" smtClean="0">
                    <a:solidFill>
                      <a:srgbClr val="FF0000"/>
                    </a:solidFill>
                    <a:latin typeface="+mn-ea"/>
                    <a:ea typeface="+mn-ea"/>
                  </a:rPr>
                  <a:t>分割</a:t>
                </a:r>
                <a:r>
                  <a:rPr lang="zh-CN" altLang="en-US" sz="2400" dirty="0" smtClean="0">
                    <a:solidFill>
                      <a:srgbClr val="FF0000"/>
                    </a:solidFill>
                    <a:latin typeface="+mn-ea"/>
                    <a:ea typeface="+mn-ea"/>
                  </a:rPr>
                  <a:t>（利用</a:t>
                </a:r>
                <a:r>
                  <a:rPr lang="en-US" altLang="zh-CN" sz="2400" dirty="0" smtClean="0">
                    <a:solidFill>
                      <a:srgbClr val="FF0000"/>
                    </a:solidFill>
                    <a:latin typeface="+mn-ea"/>
                    <a:ea typeface="+mn-ea"/>
                  </a:rPr>
                  <a:t>PSO-OTSU</a:t>
                </a:r>
                <a:r>
                  <a:rPr lang="zh-CN" altLang="en-US" sz="2400" dirty="0" smtClean="0">
                    <a:solidFill>
                      <a:srgbClr val="FF0000"/>
                    </a:solidFill>
                    <a:latin typeface="+mn-ea"/>
                    <a:ea typeface="+mn-ea"/>
                  </a:rPr>
                  <a:t>算法进行图像分割）</a:t>
                </a:r>
                <a:r>
                  <a:rPr lang="zh-CN" altLang="zh-CN" sz="2400" dirty="0" smtClean="0">
                    <a:solidFill>
                      <a:srgbClr val="FF0000"/>
                    </a:solidFill>
                    <a:latin typeface="+mn-ea"/>
                    <a:ea typeface="+mn-ea"/>
                  </a:rPr>
                  <a:t>的</a:t>
                </a:r>
                <a:r>
                  <a:rPr lang="zh-CN" altLang="zh-CN" sz="2400" dirty="0">
                    <a:solidFill>
                      <a:srgbClr val="FF0000"/>
                    </a:solidFill>
                    <a:latin typeface="+mn-ea"/>
                    <a:ea typeface="+mn-ea"/>
                  </a:rPr>
                  <a:t>图像去雾</a:t>
                </a:r>
                <a:r>
                  <a:rPr lang="zh-CN" altLang="zh-CN" sz="2400" dirty="0" smtClean="0">
                    <a:solidFill>
                      <a:srgbClr val="FF0000"/>
                    </a:solidFill>
                    <a:latin typeface="+mn-ea"/>
                    <a:ea typeface="+mn-ea"/>
                  </a:rPr>
                  <a:t>算法</a:t>
                </a:r>
                <a:r>
                  <a:rPr lang="zh-CN" altLang="en-US" sz="2400" dirty="0" smtClean="0">
                    <a:solidFill>
                      <a:srgbClr val="FF0000"/>
                    </a:solidFill>
                    <a:latin typeface="+mn-ea"/>
                    <a:ea typeface="+mn-ea"/>
                  </a:rPr>
                  <a:t>，非天空部分采用优化的暗原色算法进行去雾，天空部分采用基于成本函数的对比度增强算法进行去雾。</a:t>
                </a:r>
                <a:endParaRPr lang="en-US" altLang="zh-CN" sz="2400" dirty="0" smtClean="0">
                  <a:solidFill>
                    <a:srgbClr val="FF0000"/>
                  </a:solidFill>
                  <a:latin typeface="+mn-ea"/>
                  <a:ea typeface="+mn-ea"/>
                </a:endParaRPr>
              </a:p>
              <a:p>
                <a:r>
                  <a:rPr lang="zh-CN" altLang="zh-CN" sz="2400" dirty="0" smtClean="0">
                    <a:solidFill>
                      <a:schemeClr val="accent2">
                        <a:lumMod val="75000"/>
                      </a:schemeClr>
                    </a:solidFill>
                    <a:latin typeface="+mn-ea"/>
                    <a:ea typeface="+mn-ea"/>
                  </a:rPr>
                  <a:t>④</a:t>
                </a:r>
                <a:r>
                  <a:rPr lang="zh-CN" altLang="en-US" sz="2400" dirty="0" smtClean="0">
                    <a:solidFill>
                      <a:schemeClr val="accent2">
                        <a:lumMod val="75000"/>
                      </a:schemeClr>
                    </a:solidFill>
                    <a:latin typeface="+mn-ea"/>
                    <a:ea typeface="+mn-ea"/>
                  </a:rPr>
                  <a:t>去雾实现以后，针对去雾图大部分偏暗的现象，</a:t>
                </a:r>
                <a:r>
                  <a:rPr lang="zh-CN" altLang="en-US" sz="2400" dirty="0" smtClean="0">
                    <a:solidFill>
                      <a:srgbClr val="FF0000"/>
                    </a:solidFill>
                    <a:latin typeface="+mn-ea"/>
                    <a:ea typeface="+mn-ea"/>
                  </a:rPr>
                  <a:t>采用自适应对比度及色阶增强的算法进行亮度增强。</a:t>
                </a:r>
                <a:endParaRPr lang="en-US" altLang="zh-CN" sz="2400" dirty="0" smtClean="0">
                  <a:solidFill>
                    <a:srgbClr val="FF0000"/>
                  </a:solidFill>
                  <a:latin typeface="+mn-ea"/>
                  <a:ea typeface="+mn-ea"/>
                </a:endParaRPr>
              </a:p>
              <a:p>
                <a:r>
                  <a:rPr lang="zh-CN" altLang="zh-CN" sz="2400" dirty="0" smtClean="0">
                    <a:solidFill>
                      <a:schemeClr val="accent2">
                        <a:lumMod val="75000"/>
                      </a:schemeClr>
                    </a:solidFill>
                    <a:latin typeface="+mn-ea"/>
                    <a:ea typeface="+mn-ea"/>
                  </a:rPr>
                  <a:t>⑤</a:t>
                </a:r>
                <a:r>
                  <a:rPr lang="zh-CN" altLang="en-US" sz="2400" dirty="0" smtClean="0">
                    <a:solidFill>
                      <a:schemeClr val="accent2">
                        <a:lumMod val="75000"/>
                      </a:schemeClr>
                    </a:solidFill>
                    <a:latin typeface="+mn-ea"/>
                    <a:ea typeface="+mn-ea"/>
                  </a:rPr>
                  <a:t>利用优化后的算法与暗原色原理去雾进行图像对比，主要的参数为</a:t>
                </a:r>
                <a:r>
                  <a:rPr lang="en-US" altLang="zh-CN" sz="2400" dirty="0" smtClean="0">
                    <a:solidFill>
                      <a:schemeClr val="accent2">
                        <a:lumMod val="75000"/>
                      </a:schemeClr>
                    </a:solidFill>
                    <a:latin typeface="+mn-ea"/>
                    <a:ea typeface="+mn-ea"/>
                  </a:rPr>
                  <a:t>SSIM</a:t>
                </a:r>
                <a:r>
                  <a:rPr lang="zh-CN" altLang="en-US" sz="2400" dirty="0" smtClean="0">
                    <a:solidFill>
                      <a:schemeClr val="accent2">
                        <a:lumMod val="75000"/>
                      </a:schemeClr>
                    </a:solidFill>
                    <a:latin typeface="+mn-ea"/>
                    <a:ea typeface="+mn-ea"/>
                  </a:rPr>
                  <a:t>和</a:t>
                </a:r>
                <a:r>
                  <a:rPr lang="en-US" altLang="zh-CN" sz="2400" dirty="0" smtClean="0">
                    <a:solidFill>
                      <a:schemeClr val="accent2">
                        <a:lumMod val="75000"/>
                      </a:schemeClr>
                    </a:solidFill>
                    <a:latin typeface="+mn-ea"/>
                    <a:ea typeface="+mn-ea"/>
                  </a:rPr>
                  <a:t>PNSR</a:t>
                </a:r>
                <a:r>
                  <a:rPr lang="zh-CN" altLang="en-US" sz="2400" dirty="0" smtClean="0">
                    <a:solidFill>
                      <a:schemeClr val="accent2">
                        <a:lumMod val="75000"/>
                      </a:schemeClr>
                    </a:solidFill>
                    <a:latin typeface="+mn-ea"/>
                    <a:ea typeface="+mn-ea"/>
                  </a:rPr>
                  <a:t>。</a:t>
                </a:r>
                <a:endParaRPr lang="en-US" altLang="zh-CN" sz="2400" dirty="0">
                  <a:solidFill>
                    <a:schemeClr val="accent2">
                      <a:lumMod val="75000"/>
                    </a:schemeClr>
                  </a:solidFill>
                  <a:latin typeface="+mn-ea"/>
                  <a:ea typeface="+mn-ea"/>
                </a:endParaRPr>
              </a:p>
              <a:p>
                <a:endParaRPr lang="zh-CN" altLang="zh-CN" sz="2400" dirty="0">
                  <a:solidFill>
                    <a:schemeClr val="bg1"/>
                  </a:solidFill>
                  <a:latin typeface="+mn-ea"/>
                </a:endParaRPr>
              </a:p>
              <a:p>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20740" y="764704"/>
                <a:ext cx="9361015" cy="5911747"/>
              </a:xfrm>
              <a:prstGeom prst="rect">
                <a:avLst/>
              </a:prstGeom>
              <a:blipFill rotWithShape="1">
                <a:blip r:embed="rId2"/>
                <a:stretch>
                  <a:fillRect l="-977" t="-825" r="-3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4353476"/>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12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76"/>
          <p:cNvSpPr txBox="1">
            <a:spLocks noChangeArrowheads="1"/>
          </p:cNvSpPr>
          <p:nvPr/>
        </p:nvSpPr>
        <p:spPr bwMode="auto">
          <a:xfrm>
            <a:off x="1185863" y="1714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研究方案</a:t>
            </a:r>
            <a:endParaRPr lang="zh-CN" altLang="en-US"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41987"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41988"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895" y="663084"/>
            <a:ext cx="2875486" cy="310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651" y="663084"/>
            <a:ext cx="2880320" cy="310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915" y="663084"/>
            <a:ext cx="2979867" cy="312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52662" y="3984675"/>
            <a:ext cx="2015951" cy="400110"/>
          </a:xfrm>
          <a:prstGeom prst="rect">
            <a:avLst/>
          </a:prstGeom>
          <a:noFill/>
        </p:spPr>
        <p:txBody>
          <a:bodyPr wrap="square" rtlCol="0">
            <a:spAutoFit/>
          </a:bodyPr>
          <a:lstStyle/>
          <a:p>
            <a:r>
              <a:rPr lang="zh-CN" altLang="en-US" sz="2000" dirty="0" smtClean="0">
                <a:solidFill>
                  <a:schemeClr val="accent2">
                    <a:lumMod val="75000"/>
                  </a:schemeClr>
                </a:solidFill>
                <a:latin typeface="+mn-ea"/>
                <a:ea typeface="+mn-ea"/>
              </a:rPr>
              <a:t>粗糙无雾图</a:t>
            </a:r>
            <a:endParaRPr lang="zh-CN" altLang="en-US" sz="2000" dirty="0">
              <a:solidFill>
                <a:schemeClr val="accent2">
                  <a:lumMod val="75000"/>
                </a:schemeClr>
              </a:solidFill>
              <a:latin typeface="+mn-ea"/>
              <a:ea typeface="+mn-ea"/>
            </a:endParaRPr>
          </a:p>
        </p:txBody>
      </p:sp>
      <p:sp>
        <p:nvSpPr>
          <p:cNvPr id="6" name="TextBox 5"/>
          <p:cNvSpPr txBox="1"/>
          <p:nvPr/>
        </p:nvSpPr>
        <p:spPr>
          <a:xfrm>
            <a:off x="6242397" y="3861048"/>
            <a:ext cx="2501578" cy="400110"/>
          </a:xfrm>
          <a:prstGeom prst="rect">
            <a:avLst/>
          </a:prstGeom>
          <a:noFill/>
        </p:spPr>
        <p:txBody>
          <a:bodyPr wrap="square" rtlCol="0">
            <a:spAutoFit/>
          </a:bodyPr>
          <a:lstStyle/>
          <a:p>
            <a:r>
              <a:rPr lang="zh-CN" altLang="en-US" sz="2000" dirty="0" smtClean="0">
                <a:solidFill>
                  <a:schemeClr val="accent2">
                    <a:lumMod val="75000"/>
                  </a:schemeClr>
                </a:solidFill>
                <a:latin typeface="+mn-ea"/>
                <a:ea typeface="+mn-ea"/>
              </a:rPr>
              <a:t>引导</a:t>
            </a:r>
            <a:r>
              <a:rPr lang="zh-CN" altLang="en-US" sz="2000" dirty="0" smtClean="0">
                <a:solidFill>
                  <a:schemeClr val="accent2">
                    <a:lumMod val="75000"/>
                  </a:schemeClr>
                </a:solidFill>
                <a:latin typeface="+mn-ea"/>
                <a:ea typeface="+mn-ea"/>
              </a:rPr>
              <a:t>滤波无雾图</a:t>
            </a:r>
            <a:endParaRPr lang="zh-CN" altLang="en-US" sz="2000" dirty="0">
              <a:solidFill>
                <a:schemeClr val="accent2">
                  <a:lumMod val="75000"/>
                </a:schemeClr>
              </a:solidFill>
              <a:latin typeface="+mn-ea"/>
              <a:ea typeface="+mn-ea"/>
            </a:endParaRPr>
          </a:p>
        </p:txBody>
      </p:sp>
      <p:sp>
        <p:nvSpPr>
          <p:cNvPr id="8" name="TextBox 7"/>
          <p:cNvSpPr txBox="1"/>
          <p:nvPr/>
        </p:nvSpPr>
        <p:spPr>
          <a:xfrm>
            <a:off x="9028411" y="3984675"/>
            <a:ext cx="3168352" cy="400110"/>
          </a:xfrm>
          <a:prstGeom prst="rect">
            <a:avLst/>
          </a:prstGeom>
          <a:noFill/>
        </p:spPr>
        <p:txBody>
          <a:bodyPr wrap="square" rtlCol="0">
            <a:spAutoFit/>
          </a:bodyPr>
          <a:lstStyle/>
          <a:p>
            <a:r>
              <a:rPr lang="zh-CN" altLang="en-US" sz="2000" dirty="0" smtClean="0">
                <a:solidFill>
                  <a:schemeClr val="accent2">
                    <a:lumMod val="75000"/>
                  </a:schemeClr>
                </a:solidFill>
                <a:latin typeface="+mn-ea"/>
                <a:ea typeface="+mn-ea"/>
              </a:rPr>
              <a:t>四分加权</a:t>
            </a:r>
            <a:r>
              <a:rPr lang="en-US" altLang="zh-CN" sz="2000" dirty="0" smtClean="0">
                <a:solidFill>
                  <a:schemeClr val="accent2">
                    <a:lumMod val="75000"/>
                  </a:schemeClr>
                </a:solidFill>
                <a:latin typeface="+mn-ea"/>
                <a:ea typeface="+mn-ea"/>
              </a:rPr>
              <a:t>+</a:t>
            </a:r>
            <a:r>
              <a:rPr lang="zh-CN" altLang="en-US" sz="2000" dirty="0" smtClean="0">
                <a:solidFill>
                  <a:schemeClr val="accent2">
                    <a:lumMod val="75000"/>
                  </a:schemeClr>
                </a:solidFill>
                <a:latin typeface="+mn-ea"/>
                <a:ea typeface="+mn-ea"/>
              </a:rPr>
              <a:t>引导滤波无雾图</a:t>
            </a:r>
            <a:endParaRPr lang="zh-CN" altLang="en-US" sz="2000" dirty="0">
              <a:solidFill>
                <a:schemeClr val="accent2">
                  <a:lumMod val="75000"/>
                </a:schemeClr>
              </a:solidFill>
              <a:latin typeface="+mn-ea"/>
              <a:ea typeface="+mn-ea"/>
            </a:endParaRPr>
          </a:p>
        </p:txBody>
      </p:sp>
      <p:sp>
        <p:nvSpPr>
          <p:cNvPr id="2" name="TextBox 1"/>
          <p:cNvSpPr txBox="1"/>
          <p:nvPr/>
        </p:nvSpPr>
        <p:spPr>
          <a:xfrm>
            <a:off x="3425007" y="4438126"/>
            <a:ext cx="2736031" cy="707886"/>
          </a:xfrm>
          <a:prstGeom prst="rect">
            <a:avLst/>
          </a:prstGeom>
          <a:noFill/>
        </p:spPr>
        <p:txBody>
          <a:bodyPr wrap="square" rtlCol="0">
            <a:spAutoFit/>
          </a:bodyPr>
          <a:lstStyle/>
          <a:p>
            <a:r>
              <a:rPr lang="en-US" altLang="zh-CN" sz="2000" dirty="0" smtClean="0">
                <a:solidFill>
                  <a:schemeClr val="accent2">
                    <a:lumMod val="75000"/>
                  </a:schemeClr>
                </a:solidFill>
              </a:rPr>
              <a:t>psnr:10.8168</a:t>
            </a:r>
          </a:p>
          <a:p>
            <a:r>
              <a:rPr lang="en-US" altLang="zh-CN" sz="2000" dirty="0" smtClean="0">
                <a:solidFill>
                  <a:schemeClr val="accent2">
                    <a:lumMod val="75000"/>
                  </a:schemeClr>
                </a:solidFill>
              </a:rPr>
              <a:t>ssim:0.5580</a:t>
            </a:r>
            <a:endParaRPr lang="zh-CN" altLang="en-US" sz="2000" dirty="0">
              <a:solidFill>
                <a:schemeClr val="accent2">
                  <a:lumMod val="75000"/>
                </a:schemeClr>
              </a:solidFill>
            </a:endParaRPr>
          </a:p>
        </p:txBody>
      </p:sp>
      <p:sp>
        <p:nvSpPr>
          <p:cNvPr id="3" name="TextBox 2"/>
          <p:cNvSpPr txBox="1"/>
          <p:nvPr/>
        </p:nvSpPr>
        <p:spPr>
          <a:xfrm>
            <a:off x="6161038" y="4438126"/>
            <a:ext cx="2664296" cy="707886"/>
          </a:xfrm>
          <a:prstGeom prst="rect">
            <a:avLst/>
          </a:prstGeom>
          <a:noFill/>
        </p:spPr>
        <p:txBody>
          <a:bodyPr wrap="square" rtlCol="0">
            <a:spAutoFit/>
          </a:bodyPr>
          <a:lstStyle/>
          <a:p>
            <a:r>
              <a:rPr lang="en-US" altLang="zh-CN" sz="2000" dirty="0" smtClean="0">
                <a:solidFill>
                  <a:schemeClr val="accent2">
                    <a:lumMod val="75000"/>
                  </a:schemeClr>
                </a:solidFill>
              </a:rPr>
              <a:t>psnr:10.8303</a:t>
            </a:r>
          </a:p>
          <a:p>
            <a:r>
              <a:rPr lang="en-US" altLang="zh-CN" sz="2000" dirty="0" smtClean="0">
                <a:solidFill>
                  <a:schemeClr val="accent2">
                    <a:lumMod val="75000"/>
                  </a:schemeClr>
                </a:solidFill>
              </a:rPr>
              <a:t>ssim:0.5479</a:t>
            </a:r>
            <a:endParaRPr lang="zh-CN" altLang="en-US" sz="2000" dirty="0">
              <a:solidFill>
                <a:schemeClr val="accent2">
                  <a:lumMod val="75000"/>
                </a:schemeClr>
              </a:solidFill>
            </a:endParaRPr>
          </a:p>
        </p:txBody>
      </p:sp>
      <p:sp>
        <p:nvSpPr>
          <p:cNvPr id="7" name="TextBox 6"/>
          <p:cNvSpPr txBox="1"/>
          <p:nvPr/>
        </p:nvSpPr>
        <p:spPr>
          <a:xfrm>
            <a:off x="9113696" y="4438126"/>
            <a:ext cx="2736304" cy="707886"/>
          </a:xfrm>
          <a:prstGeom prst="rect">
            <a:avLst/>
          </a:prstGeom>
          <a:noFill/>
        </p:spPr>
        <p:txBody>
          <a:bodyPr wrap="square" rtlCol="0">
            <a:spAutoFit/>
          </a:bodyPr>
          <a:lstStyle/>
          <a:p>
            <a:r>
              <a:rPr lang="en-US" altLang="zh-CN" sz="2000" dirty="0" smtClean="0">
                <a:solidFill>
                  <a:schemeClr val="accent2">
                    <a:lumMod val="75000"/>
                  </a:schemeClr>
                </a:solidFill>
              </a:rPr>
              <a:t>psnr:15.2963</a:t>
            </a:r>
          </a:p>
          <a:p>
            <a:r>
              <a:rPr lang="en-US" altLang="zh-CN" sz="2000" dirty="0" smtClean="0">
                <a:solidFill>
                  <a:schemeClr val="accent2">
                    <a:lumMod val="75000"/>
                  </a:schemeClr>
                </a:solidFill>
              </a:rPr>
              <a:t>ssim:0.7501</a:t>
            </a:r>
            <a:endParaRPr lang="zh-CN" altLang="en-US" sz="2000" dirty="0">
              <a:solidFill>
                <a:schemeClr val="accent2">
                  <a:lumMod val="75000"/>
                </a:schemeClr>
              </a:solidFill>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9" y="643634"/>
            <a:ext cx="3168351"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13991" y="3984675"/>
            <a:ext cx="2016224" cy="400110"/>
          </a:xfrm>
          <a:prstGeom prst="rect">
            <a:avLst/>
          </a:prstGeom>
          <a:noFill/>
        </p:spPr>
        <p:txBody>
          <a:bodyPr wrap="square" rtlCol="0">
            <a:spAutoFit/>
          </a:bodyPr>
          <a:lstStyle/>
          <a:p>
            <a:r>
              <a:rPr lang="zh-CN" altLang="en-US" sz="2000" dirty="0">
                <a:solidFill>
                  <a:schemeClr val="accent2">
                    <a:lumMod val="50000"/>
                  </a:schemeClr>
                </a:solidFill>
                <a:latin typeface="+mn-ea"/>
                <a:ea typeface="+mn-ea"/>
              </a:rPr>
              <a:t>有</a:t>
            </a:r>
            <a:r>
              <a:rPr lang="zh-CN" altLang="en-US" sz="2000" dirty="0" smtClean="0">
                <a:solidFill>
                  <a:schemeClr val="accent2">
                    <a:lumMod val="50000"/>
                  </a:schemeClr>
                </a:solidFill>
                <a:latin typeface="+mn-ea"/>
                <a:ea typeface="+mn-ea"/>
              </a:rPr>
              <a:t>雾图</a:t>
            </a:r>
            <a:endParaRPr lang="zh-CN" altLang="en-US" sz="2000" dirty="0">
              <a:solidFill>
                <a:schemeClr val="accent2">
                  <a:lumMod val="50000"/>
                </a:schemeClr>
              </a:solidFill>
              <a:latin typeface="+mn-ea"/>
              <a:ea typeface="+mn-ea"/>
            </a:endParaRPr>
          </a:p>
        </p:txBody>
      </p:sp>
    </p:spTree>
    <p:extLst>
      <p:ext uri="{BB962C8B-B14F-4D97-AF65-F5344CB8AC3E}">
        <p14:creationId xmlns:p14="http://schemas.microsoft.com/office/powerpoint/2010/main" val="1062790578"/>
      </p:ext>
    </p:extLst>
  </p:cSld>
  <p:clrMapOvr>
    <a:masterClrMapping/>
  </p:clrMapOvr>
  <p:transition spd="slow" advTm="65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41988"/>
                                        </p:tgtEl>
                                        <p:attrNameLst>
                                          <p:attrName>style.visibility</p:attrName>
                                        </p:attrNameLst>
                                      </p:cBhvr>
                                      <p:to>
                                        <p:strVal val="visible"/>
                                      </p:to>
                                    </p:set>
                                    <p:animEffect transition="in" filter="wipe(right)">
                                      <p:cBhvr>
                                        <p:cTn id="11" dur="500"/>
                                        <p:tgtEl>
                                          <p:spTgt spid="41988"/>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1986"/>
                                        </p:tgtEl>
                                        <p:attrNameLst>
                                          <p:attrName>style.visibility</p:attrName>
                                        </p:attrNameLst>
                                      </p:cBhvr>
                                      <p:to>
                                        <p:strVal val="visible"/>
                                      </p:to>
                                    </p:set>
                                    <p:anim calcmode="lin" valueType="num">
                                      <p:cBhvr>
                                        <p:cTn id="15" dur="400" fill="hold"/>
                                        <p:tgtEl>
                                          <p:spTgt spid="41986"/>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41986"/>
                                        </p:tgtEl>
                                        <p:attrNameLst>
                                          <p:attrName>ppt_y</p:attrName>
                                        </p:attrNameLst>
                                      </p:cBhvr>
                                      <p:tavLst>
                                        <p:tav tm="0">
                                          <p:val>
                                            <p:strVal val="#ppt_y"/>
                                          </p:val>
                                        </p:tav>
                                        <p:tav tm="100000">
                                          <p:val>
                                            <p:strVal val="#ppt_y"/>
                                          </p:val>
                                        </p:tav>
                                      </p:tavLst>
                                    </p:anim>
                                    <p:anim calcmode="lin" valueType="num">
                                      <p:cBhvr>
                                        <p:cTn id="17" dur="400" fill="hold"/>
                                        <p:tgtEl>
                                          <p:spTgt spid="41986"/>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4198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41986"/>
                                        </p:tgtEl>
                                      </p:cBhvr>
                                    </p:animEffect>
                                  </p:childTnLst>
                                </p:cTn>
                              </p:par>
                            </p:childTnLst>
                          </p:cTn>
                        </p:par>
                        <p:par>
                          <p:cTn id="20" fill="hold">
                            <p:stCondLst>
                              <p:cond delay="1120"/>
                            </p:stCondLst>
                            <p:childTnLst>
                              <p:par>
                                <p:cTn id="21" presetID="2" presetClass="entr" presetSubtype="4" fill="hold" nodeType="afterEffect">
                                  <p:stCondLst>
                                    <p:cond delay="0"/>
                                  </p:stCondLst>
                                  <p:childTnLst>
                                    <p:set>
                                      <p:cBhvr>
                                        <p:cTn id="22" dur="1" fill="hold">
                                          <p:stCondLst>
                                            <p:cond delay="0"/>
                                          </p:stCondLst>
                                        </p:cTn>
                                        <p:tgtEl>
                                          <p:spTgt spid="2054"/>
                                        </p:tgtEl>
                                        <p:attrNameLst>
                                          <p:attrName>style.visibility</p:attrName>
                                        </p:attrNameLst>
                                      </p:cBhvr>
                                      <p:to>
                                        <p:strVal val="visible"/>
                                      </p:to>
                                    </p:set>
                                    <p:anim calcmode="lin" valueType="num">
                                      <p:cBhvr additive="base">
                                        <p:cTn id="23" dur="500" fill="hold"/>
                                        <p:tgtEl>
                                          <p:spTgt spid="2054"/>
                                        </p:tgtEl>
                                        <p:attrNameLst>
                                          <p:attrName>ppt_x</p:attrName>
                                        </p:attrNameLst>
                                      </p:cBhvr>
                                      <p:tavLst>
                                        <p:tav tm="0">
                                          <p:val>
                                            <p:strVal val="#ppt_x"/>
                                          </p:val>
                                        </p:tav>
                                        <p:tav tm="100000">
                                          <p:val>
                                            <p:strVal val="#ppt_x"/>
                                          </p:val>
                                        </p:tav>
                                      </p:tavLst>
                                    </p:anim>
                                    <p:anim calcmode="lin" valueType="num">
                                      <p:cBhvr additive="base">
                                        <p:cTn id="24" dur="500" fill="hold"/>
                                        <p:tgtEl>
                                          <p:spTgt spid="2054"/>
                                        </p:tgtEl>
                                        <p:attrNameLst>
                                          <p:attrName>ppt_y</p:attrName>
                                        </p:attrNameLst>
                                      </p:cBhvr>
                                      <p:tavLst>
                                        <p:tav tm="0">
                                          <p:val>
                                            <p:strVal val="1+#ppt_h/2"/>
                                          </p:val>
                                        </p:tav>
                                        <p:tav tm="100000">
                                          <p:val>
                                            <p:strVal val="#ppt_y"/>
                                          </p:val>
                                        </p:tav>
                                      </p:tavLst>
                                    </p:anim>
                                  </p:childTnLst>
                                </p:cTn>
                              </p:par>
                            </p:childTnLst>
                          </p:cTn>
                        </p:par>
                        <p:par>
                          <p:cTn id="25" fill="hold">
                            <p:stCondLst>
                              <p:cond delay="1620"/>
                            </p:stCondLst>
                            <p:childTnLst>
                              <p:par>
                                <p:cTn id="26" presetID="42"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2620"/>
                            </p:stCondLst>
                            <p:childTnLst>
                              <p:par>
                                <p:cTn id="32" presetID="10"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par>
                          <p:cTn id="35" fill="hold">
                            <p:stCondLst>
                              <p:cond delay="3120"/>
                            </p:stCondLst>
                            <p:childTnLst>
                              <p:par>
                                <p:cTn id="36" presetID="2" presetClass="entr" presetSubtype="4" fill="hold" nodeType="afterEffect">
                                  <p:stCondLst>
                                    <p:cond delay="0"/>
                                  </p:stCondLst>
                                  <p:childTnLst>
                                    <p:set>
                                      <p:cBhvr>
                                        <p:cTn id="37" dur="1" fill="hold">
                                          <p:stCondLst>
                                            <p:cond delay="0"/>
                                          </p:stCondLst>
                                        </p:cTn>
                                        <p:tgtEl>
                                          <p:spTgt spid="2055"/>
                                        </p:tgtEl>
                                        <p:attrNameLst>
                                          <p:attrName>style.visibility</p:attrName>
                                        </p:attrNameLst>
                                      </p:cBhvr>
                                      <p:to>
                                        <p:strVal val="visible"/>
                                      </p:to>
                                    </p:set>
                                    <p:anim calcmode="lin" valueType="num">
                                      <p:cBhvr additive="base">
                                        <p:cTn id="38" dur="500" fill="hold"/>
                                        <p:tgtEl>
                                          <p:spTgt spid="2055"/>
                                        </p:tgtEl>
                                        <p:attrNameLst>
                                          <p:attrName>ppt_x</p:attrName>
                                        </p:attrNameLst>
                                      </p:cBhvr>
                                      <p:tavLst>
                                        <p:tav tm="0">
                                          <p:val>
                                            <p:strVal val="#ppt_x"/>
                                          </p:val>
                                        </p:tav>
                                        <p:tav tm="100000">
                                          <p:val>
                                            <p:strVal val="#ppt_x"/>
                                          </p:val>
                                        </p:tav>
                                      </p:tavLst>
                                    </p:anim>
                                    <p:anim calcmode="lin" valueType="num">
                                      <p:cBhvr additive="base">
                                        <p:cTn id="39" dur="500" fill="hold"/>
                                        <p:tgtEl>
                                          <p:spTgt spid="2055"/>
                                        </p:tgtEl>
                                        <p:attrNameLst>
                                          <p:attrName>ppt_y</p:attrName>
                                        </p:attrNameLst>
                                      </p:cBhvr>
                                      <p:tavLst>
                                        <p:tav tm="0">
                                          <p:val>
                                            <p:strVal val="1+#ppt_h/2"/>
                                          </p:val>
                                        </p:tav>
                                        <p:tav tm="100000">
                                          <p:val>
                                            <p:strVal val="#ppt_y"/>
                                          </p:val>
                                        </p:tav>
                                      </p:tavLst>
                                    </p:anim>
                                  </p:childTnLst>
                                </p:cTn>
                              </p:par>
                            </p:childTnLst>
                          </p:cTn>
                        </p:par>
                        <p:par>
                          <p:cTn id="40" fill="hold">
                            <p:stCondLst>
                              <p:cond delay="362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4620"/>
                            </p:stCondLst>
                            <p:childTnLst>
                              <p:par>
                                <p:cTn id="47" presetID="10" presetClass="entr" presetSubtype="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5120"/>
                            </p:stCondLst>
                            <p:childTnLst>
                              <p:par>
                                <p:cTn id="51" presetID="2" presetClass="entr" presetSubtype="4" fill="hold" nodeType="afterEffect">
                                  <p:stCondLst>
                                    <p:cond delay="0"/>
                                  </p:stCondLst>
                                  <p:childTnLst>
                                    <p:set>
                                      <p:cBhvr>
                                        <p:cTn id="52" dur="1" fill="hold">
                                          <p:stCondLst>
                                            <p:cond delay="0"/>
                                          </p:stCondLst>
                                        </p:cTn>
                                        <p:tgtEl>
                                          <p:spTgt spid="2057"/>
                                        </p:tgtEl>
                                        <p:attrNameLst>
                                          <p:attrName>style.visibility</p:attrName>
                                        </p:attrNameLst>
                                      </p:cBhvr>
                                      <p:to>
                                        <p:strVal val="visible"/>
                                      </p:to>
                                    </p:set>
                                    <p:anim calcmode="lin" valueType="num">
                                      <p:cBhvr additive="base">
                                        <p:cTn id="53" dur="500" fill="hold"/>
                                        <p:tgtEl>
                                          <p:spTgt spid="2057"/>
                                        </p:tgtEl>
                                        <p:attrNameLst>
                                          <p:attrName>ppt_x</p:attrName>
                                        </p:attrNameLst>
                                      </p:cBhvr>
                                      <p:tavLst>
                                        <p:tav tm="0">
                                          <p:val>
                                            <p:strVal val="#ppt_x"/>
                                          </p:val>
                                        </p:tav>
                                        <p:tav tm="100000">
                                          <p:val>
                                            <p:strVal val="#ppt_x"/>
                                          </p:val>
                                        </p:tav>
                                      </p:tavLst>
                                    </p:anim>
                                    <p:anim calcmode="lin" valueType="num">
                                      <p:cBhvr additive="base">
                                        <p:cTn id="54" dur="500" fill="hold"/>
                                        <p:tgtEl>
                                          <p:spTgt spid="2057"/>
                                        </p:tgtEl>
                                        <p:attrNameLst>
                                          <p:attrName>ppt_y</p:attrName>
                                        </p:attrNameLst>
                                      </p:cBhvr>
                                      <p:tavLst>
                                        <p:tav tm="0">
                                          <p:val>
                                            <p:strVal val="1+#ppt_h/2"/>
                                          </p:val>
                                        </p:tav>
                                        <p:tav tm="100000">
                                          <p:val>
                                            <p:strVal val="#ppt_y"/>
                                          </p:val>
                                        </p:tav>
                                      </p:tavLst>
                                    </p:anim>
                                  </p:childTnLst>
                                </p:cTn>
                              </p:par>
                            </p:childTnLst>
                          </p:cTn>
                        </p:par>
                        <p:par>
                          <p:cTn id="55" fill="hold">
                            <p:stCondLst>
                              <p:cond delay="5620"/>
                            </p:stCondLst>
                            <p:childTnLst>
                              <p:par>
                                <p:cTn id="56" presetID="42"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anim calcmode="lin" valueType="num">
                                      <p:cBhvr>
                                        <p:cTn id="59" dur="1000" fill="hold"/>
                                        <p:tgtEl>
                                          <p:spTgt spid="8"/>
                                        </p:tgtEl>
                                        <p:attrNameLst>
                                          <p:attrName>ppt_x</p:attrName>
                                        </p:attrNameLst>
                                      </p:cBhvr>
                                      <p:tavLst>
                                        <p:tav tm="0">
                                          <p:val>
                                            <p:strVal val="#ppt_x"/>
                                          </p:val>
                                        </p:tav>
                                        <p:tav tm="100000">
                                          <p:val>
                                            <p:strVal val="#ppt_x"/>
                                          </p:val>
                                        </p:tav>
                                      </p:tavLst>
                                    </p:anim>
                                    <p:anim calcmode="lin" valueType="num">
                                      <p:cBhvr>
                                        <p:cTn id="60" dur="1000" fill="hold"/>
                                        <p:tgtEl>
                                          <p:spTgt spid="8"/>
                                        </p:tgtEl>
                                        <p:attrNameLst>
                                          <p:attrName>ppt_y</p:attrName>
                                        </p:attrNameLst>
                                      </p:cBhvr>
                                      <p:tavLst>
                                        <p:tav tm="0">
                                          <p:val>
                                            <p:strVal val="#ppt_y+.1"/>
                                          </p:val>
                                        </p:tav>
                                        <p:tav tm="100000">
                                          <p:val>
                                            <p:strVal val="#ppt_y"/>
                                          </p:val>
                                        </p:tav>
                                      </p:tavLst>
                                    </p:anim>
                                  </p:childTnLst>
                                </p:cTn>
                              </p:par>
                            </p:childTnLst>
                          </p:cTn>
                        </p:par>
                        <p:par>
                          <p:cTn id="61" fill="hold">
                            <p:stCondLst>
                              <p:cond delay="6620"/>
                            </p:stCondLst>
                            <p:childTnLst>
                              <p:par>
                                <p:cTn id="62" presetID="10" presetClass="entr" presetSubtype="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nimBg="1"/>
      <p:bldP spid="4" grpId="0"/>
      <p:bldP spid="6" grpId="0"/>
      <p:bldP spid="8" grpId="0"/>
      <p:bldP spid="2" grpId="0"/>
      <p:bldP spid="3"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5"/>
          <p:cNvSpPr>
            <a:spLocks noChangeArrowheads="1"/>
          </p:cNvSpPr>
          <p:nvPr/>
        </p:nvSpPr>
        <p:spPr bwMode="auto">
          <a:xfrm>
            <a:off x="1416050" y="1758950"/>
            <a:ext cx="3000375" cy="3019425"/>
          </a:xfrm>
          <a:prstGeom prst="ellipse">
            <a:avLst/>
          </a:prstGeom>
          <a:solidFill>
            <a:srgbClr val="F3F3F3"/>
          </a:solidFill>
          <a:ln w="9525" cmpd="sng">
            <a:solidFill>
              <a:schemeClr val="bg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7" name="Freeform 6"/>
          <p:cNvSpPr>
            <a:spLocks/>
          </p:cNvSpPr>
          <p:nvPr/>
        </p:nvSpPr>
        <p:spPr bwMode="auto">
          <a:xfrm>
            <a:off x="3856038" y="2070100"/>
            <a:ext cx="8340725" cy="2527300"/>
          </a:xfrm>
          <a:custGeom>
            <a:avLst/>
            <a:gdLst>
              <a:gd name="T0" fmla="*/ 206 w 10932"/>
              <a:gd name="T1" fmla="*/ 0 h 3294"/>
              <a:gd name="T2" fmla="*/ 10932 w 10932"/>
              <a:gd name="T3" fmla="*/ 0 h 3294"/>
              <a:gd name="T4" fmla="*/ 10932 w 10932"/>
              <a:gd name="T5" fmla="*/ 3294 h 3294"/>
              <a:gd name="T6" fmla="*/ 0 w 10932"/>
              <a:gd name="T7" fmla="*/ 3294 h 3294"/>
              <a:gd name="T8" fmla="*/ 892 w 10932"/>
              <a:gd name="T9" fmla="*/ 1564 h 3294"/>
              <a:gd name="T10" fmla="*/ 206 w 10932"/>
              <a:gd name="T11" fmla="*/ 0 h 3294"/>
            </a:gdLst>
            <a:ahLst/>
            <a:cxnLst>
              <a:cxn ang="0">
                <a:pos x="T0" y="T1"/>
              </a:cxn>
              <a:cxn ang="0">
                <a:pos x="T2" y="T3"/>
              </a:cxn>
              <a:cxn ang="0">
                <a:pos x="T4" y="T5"/>
              </a:cxn>
              <a:cxn ang="0">
                <a:pos x="T6" y="T7"/>
              </a:cxn>
              <a:cxn ang="0">
                <a:pos x="T8" y="T9"/>
              </a:cxn>
              <a:cxn ang="0">
                <a:pos x="T10" y="T11"/>
              </a:cxn>
            </a:cxnLst>
            <a:rect l="0" t="0" r="r" b="b"/>
            <a:pathLst>
              <a:path w="10932" h="3294">
                <a:moveTo>
                  <a:pt x="206" y="0"/>
                </a:moveTo>
                <a:lnTo>
                  <a:pt x="10932" y="0"/>
                </a:lnTo>
                <a:lnTo>
                  <a:pt x="10932" y="3294"/>
                </a:lnTo>
                <a:lnTo>
                  <a:pt x="0" y="3294"/>
                </a:lnTo>
                <a:cubicBezTo>
                  <a:pt x="540" y="2909"/>
                  <a:pt x="892" y="2277"/>
                  <a:pt x="892" y="1564"/>
                </a:cubicBezTo>
                <a:cubicBezTo>
                  <a:pt x="892" y="945"/>
                  <a:pt x="628" y="388"/>
                  <a:pt x="20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8" name="Freeform 7"/>
          <p:cNvSpPr>
            <a:spLocks/>
          </p:cNvSpPr>
          <p:nvPr/>
        </p:nvSpPr>
        <p:spPr bwMode="auto">
          <a:xfrm>
            <a:off x="0" y="2070100"/>
            <a:ext cx="1974850" cy="2527300"/>
          </a:xfrm>
          <a:custGeom>
            <a:avLst/>
            <a:gdLst>
              <a:gd name="T0" fmla="*/ 0 w 2589"/>
              <a:gd name="T1" fmla="*/ 0 h 3294"/>
              <a:gd name="T2" fmla="*/ 2383 w 2589"/>
              <a:gd name="T3" fmla="*/ 0 h 3294"/>
              <a:gd name="T4" fmla="*/ 1697 w 2589"/>
              <a:gd name="T5" fmla="*/ 1564 h 3294"/>
              <a:gd name="T6" fmla="*/ 2589 w 2589"/>
              <a:gd name="T7" fmla="*/ 3294 h 3294"/>
              <a:gd name="T8" fmla="*/ 0 w 2589"/>
              <a:gd name="T9" fmla="*/ 3294 h 3294"/>
              <a:gd name="T10" fmla="*/ 0 w 2589"/>
              <a:gd name="T11" fmla="*/ 0 h 3294"/>
            </a:gdLst>
            <a:ahLst/>
            <a:cxnLst>
              <a:cxn ang="0">
                <a:pos x="T0" y="T1"/>
              </a:cxn>
              <a:cxn ang="0">
                <a:pos x="T2" y="T3"/>
              </a:cxn>
              <a:cxn ang="0">
                <a:pos x="T4" y="T5"/>
              </a:cxn>
              <a:cxn ang="0">
                <a:pos x="T6" y="T7"/>
              </a:cxn>
              <a:cxn ang="0">
                <a:pos x="T8" y="T9"/>
              </a:cxn>
              <a:cxn ang="0">
                <a:pos x="T10" y="T11"/>
              </a:cxn>
            </a:cxnLst>
            <a:rect l="0" t="0" r="r" b="b"/>
            <a:pathLst>
              <a:path w="2589" h="3294">
                <a:moveTo>
                  <a:pt x="0" y="0"/>
                </a:moveTo>
                <a:lnTo>
                  <a:pt x="2383" y="0"/>
                </a:lnTo>
                <a:cubicBezTo>
                  <a:pt x="1961" y="388"/>
                  <a:pt x="1697" y="945"/>
                  <a:pt x="1697" y="1564"/>
                </a:cubicBezTo>
                <a:cubicBezTo>
                  <a:pt x="1697" y="2277"/>
                  <a:pt x="2049" y="2909"/>
                  <a:pt x="2589" y="3294"/>
                </a:cubicBezTo>
                <a:lnTo>
                  <a:pt x="0" y="3294"/>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9" name="Freeform 8"/>
          <p:cNvSpPr>
            <a:spLocks noEditPoints="1"/>
          </p:cNvSpPr>
          <p:nvPr/>
        </p:nvSpPr>
        <p:spPr bwMode="auto">
          <a:xfrm>
            <a:off x="1717675" y="2357438"/>
            <a:ext cx="2509838" cy="2079625"/>
          </a:xfrm>
          <a:custGeom>
            <a:avLst/>
            <a:gdLst>
              <a:gd name="T0" fmla="*/ 1750 w 3291"/>
              <a:gd name="T1" fmla="*/ 2045 h 2711"/>
              <a:gd name="T2" fmla="*/ 124 w 3291"/>
              <a:gd name="T3" fmla="*/ 1828 h 2711"/>
              <a:gd name="T4" fmla="*/ 2796 w 3291"/>
              <a:gd name="T5" fmla="*/ 1897 h 2711"/>
              <a:gd name="T6" fmla="*/ 2758 w 3291"/>
              <a:gd name="T7" fmla="*/ 1846 h 2711"/>
              <a:gd name="T8" fmla="*/ 1737 w 3291"/>
              <a:gd name="T9" fmla="*/ 1944 h 2711"/>
              <a:gd name="T10" fmla="*/ 137 w 3291"/>
              <a:gd name="T11" fmla="*/ 1170 h 2711"/>
              <a:gd name="T12" fmla="*/ 1769 w 3291"/>
              <a:gd name="T13" fmla="*/ 1998 h 2711"/>
              <a:gd name="T14" fmla="*/ 2793 w 3291"/>
              <a:gd name="T15" fmla="*/ 1500 h 2711"/>
              <a:gd name="T16" fmla="*/ 1737 w 3291"/>
              <a:gd name="T17" fmla="*/ 1944 h 2711"/>
              <a:gd name="T18" fmla="*/ 2416 w 3291"/>
              <a:gd name="T19" fmla="*/ 1399 h 2711"/>
              <a:gd name="T20" fmla="*/ 2389 w 3291"/>
              <a:gd name="T21" fmla="*/ 1066 h 2711"/>
              <a:gd name="T22" fmla="*/ 686 w 3291"/>
              <a:gd name="T23" fmla="*/ 1043 h 2711"/>
              <a:gd name="T24" fmla="*/ 170 w 3291"/>
              <a:gd name="T25" fmla="*/ 1155 h 2711"/>
              <a:gd name="T26" fmla="*/ 1736 w 3291"/>
              <a:gd name="T27" fmla="*/ 2657 h 2711"/>
              <a:gd name="T28" fmla="*/ 136 w 3291"/>
              <a:gd name="T29" fmla="*/ 1883 h 2711"/>
              <a:gd name="T30" fmla="*/ 1769 w 3291"/>
              <a:gd name="T31" fmla="*/ 2711 h 2711"/>
              <a:gd name="T32" fmla="*/ 2792 w 3291"/>
              <a:gd name="T33" fmla="*/ 2213 h 2711"/>
              <a:gd name="T34" fmla="*/ 1736 w 3291"/>
              <a:gd name="T35" fmla="*/ 2657 h 2711"/>
              <a:gd name="T36" fmla="*/ 2573 w 3291"/>
              <a:gd name="T37" fmla="*/ 831 h 2711"/>
              <a:gd name="T38" fmla="*/ 2548 w 3291"/>
              <a:gd name="T39" fmla="*/ 890 h 2711"/>
              <a:gd name="T40" fmla="*/ 2565 w 3291"/>
              <a:gd name="T41" fmla="*/ 976 h 2711"/>
              <a:gd name="T42" fmla="*/ 2496 w 3291"/>
              <a:gd name="T43" fmla="*/ 1357 h 2711"/>
              <a:gd name="T44" fmla="*/ 2689 w 3291"/>
              <a:gd name="T45" fmla="*/ 1020 h 2711"/>
              <a:gd name="T46" fmla="*/ 2669 w 3291"/>
              <a:gd name="T47" fmla="*/ 940 h 2711"/>
              <a:gd name="T48" fmla="*/ 2686 w 3291"/>
              <a:gd name="T49" fmla="*/ 850 h 2711"/>
              <a:gd name="T50" fmla="*/ 2664 w 3291"/>
              <a:gd name="T51" fmla="*/ 547 h 2711"/>
              <a:gd name="T52" fmla="*/ 3272 w 3291"/>
              <a:gd name="T53" fmla="*/ 421 h 2711"/>
              <a:gd name="T54" fmla="*/ 1864 w 3291"/>
              <a:gd name="T55" fmla="*/ 11 h 2711"/>
              <a:gd name="T56" fmla="*/ 996 w 3291"/>
              <a:gd name="T57" fmla="*/ 69 h 2711"/>
              <a:gd name="T58" fmla="*/ 25 w 3291"/>
              <a:gd name="T59" fmla="*/ 185 h 2711"/>
              <a:gd name="T60" fmla="*/ 1157 w 3291"/>
              <a:gd name="T61" fmla="*/ 782 h 2711"/>
              <a:gd name="T62" fmla="*/ 2505 w 3291"/>
              <a:gd name="T63" fmla="*/ 575 h 2711"/>
              <a:gd name="T64" fmla="*/ 1514 w 3291"/>
              <a:gd name="T65" fmla="*/ 390 h 2711"/>
              <a:gd name="T66" fmla="*/ 2542 w 3291"/>
              <a:gd name="T67" fmla="*/ 495 h 2711"/>
              <a:gd name="T68" fmla="*/ 2317 w 3291"/>
              <a:gd name="T69" fmla="*/ 680 h 2711"/>
              <a:gd name="T70" fmla="*/ 759 w 3291"/>
              <a:gd name="T71" fmla="*/ 1043 h 2711"/>
              <a:gd name="T72" fmla="*/ 1124 w 3291"/>
              <a:gd name="T73" fmla="*/ 845 h 2711"/>
              <a:gd name="T74" fmla="*/ 2317 w 3291"/>
              <a:gd name="T75" fmla="*/ 680 h 2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1" h="2711">
                <a:moveTo>
                  <a:pt x="1729" y="2299"/>
                </a:moveTo>
                <a:cubicBezTo>
                  <a:pt x="1706" y="2214"/>
                  <a:pt x="1705" y="2127"/>
                  <a:pt x="1750" y="2045"/>
                </a:cubicBezTo>
                <a:lnTo>
                  <a:pt x="129" y="1525"/>
                </a:lnTo>
                <a:cubicBezTo>
                  <a:pt x="67" y="1606"/>
                  <a:pt x="52" y="1714"/>
                  <a:pt x="124" y="1828"/>
                </a:cubicBezTo>
                <a:lnTo>
                  <a:pt x="1762" y="2353"/>
                </a:lnTo>
                <a:lnTo>
                  <a:pt x="2796" y="1897"/>
                </a:lnTo>
                <a:cubicBezTo>
                  <a:pt x="2824" y="1885"/>
                  <a:pt x="2819" y="1866"/>
                  <a:pt x="2785" y="1855"/>
                </a:cubicBezTo>
                <a:lnTo>
                  <a:pt x="2758" y="1846"/>
                </a:lnTo>
                <a:lnTo>
                  <a:pt x="1729" y="2299"/>
                </a:lnTo>
                <a:close/>
                <a:moveTo>
                  <a:pt x="1737" y="1944"/>
                </a:moveTo>
                <a:cubicBezTo>
                  <a:pt x="1714" y="1859"/>
                  <a:pt x="1712" y="1772"/>
                  <a:pt x="1757" y="1689"/>
                </a:cubicBezTo>
                <a:lnTo>
                  <a:pt x="137" y="1170"/>
                </a:lnTo>
                <a:cubicBezTo>
                  <a:pt x="74" y="1251"/>
                  <a:pt x="59" y="1358"/>
                  <a:pt x="131" y="1473"/>
                </a:cubicBezTo>
                <a:lnTo>
                  <a:pt x="1769" y="1998"/>
                </a:lnTo>
                <a:lnTo>
                  <a:pt x="2803" y="1542"/>
                </a:lnTo>
                <a:cubicBezTo>
                  <a:pt x="2831" y="1529"/>
                  <a:pt x="2826" y="1510"/>
                  <a:pt x="2793" y="1500"/>
                </a:cubicBezTo>
                <a:lnTo>
                  <a:pt x="2765" y="1491"/>
                </a:lnTo>
                <a:lnTo>
                  <a:pt x="1737" y="1944"/>
                </a:lnTo>
                <a:close/>
                <a:moveTo>
                  <a:pt x="1791" y="1675"/>
                </a:moveTo>
                <a:lnTo>
                  <a:pt x="2416" y="1399"/>
                </a:lnTo>
                <a:lnTo>
                  <a:pt x="2463" y="1089"/>
                </a:lnTo>
                <a:lnTo>
                  <a:pt x="2389" y="1066"/>
                </a:lnTo>
                <a:cubicBezTo>
                  <a:pt x="2354" y="1324"/>
                  <a:pt x="1716" y="1343"/>
                  <a:pt x="1538" y="1343"/>
                </a:cubicBezTo>
                <a:cubicBezTo>
                  <a:pt x="1355" y="1343"/>
                  <a:pt x="686" y="1323"/>
                  <a:pt x="686" y="1043"/>
                </a:cubicBezTo>
                <a:lnTo>
                  <a:pt x="686" y="928"/>
                </a:lnTo>
                <a:lnTo>
                  <a:pt x="170" y="1155"/>
                </a:lnTo>
                <a:lnTo>
                  <a:pt x="1791" y="1675"/>
                </a:lnTo>
                <a:close/>
                <a:moveTo>
                  <a:pt x="1736" y="2657"/>
                </a:moveTo>
                <a:cubicBezTo>
                  <a:pt x="1713" y="2572"/>
                  <a:pt x="1712" y="2485"/>
                  <a:pt x="1757" y="2403"/>
                </a:cubicBezTo>
                <a:lnTo>
                  <a:pt x="136" y="1883"/>
                </a:lnTo>
                <a:cubicBezTo>
                  <a:pt x="74" y="1964"/>
                  <a:pt x="58" y="2072"/>
                  <a:pt x="131" y="2186"/>
                </a:cubicBezTo>
                <a:lnTo>
                  <a:pt x="1769" y="2711"/>
                </a:lnTo>
                <a:lnTo>
                  <a:pt x="2803" y="2255"/>
                </a:lnTo>
                <a:cubicBezTo>
                  <a:pt x="2831" y="2243"/>
                  <a:pt x="2826" y="2224"/>
                  <a:pt x="2792" y="2213"/>
                </a:cubicBezTo>
                <a:lnTo>
                  <a:pt x="2765" y="2204"/>
                </a:lnTo>
                <a:lnTo>
                  <a:pt x="1736" y="2657"/>
                </a:lnTo>
                <a:close/>
                <a:moveTo>
                  <a:pt x="2573" y="530"/>
                </a:moveTo>
                <a:lnTo>
                  <a:pt x="2573" y="831"/>
                </a:lnTo>
                <a:cubicBezTo>
                  <a:pt x="2562" y="833"/>
                  <a:pt x="2552" y="840"/>
                  <a:pt x="2551" y="850"/>
                </a:cubicBezTo>
                <a:lnTo>
                  <a:pt x="2548" y="890"/>
                </a:lnTo>
                <a:cubicBezTo>
                  <a:pt x="2547" y="912"/>
                  <a:pt x="2569" y="922"/>
                  <a:pt x="2567" y="940"/>
                </a:cubicBezTo>
                <a:lnTo>
                  <a:pt x="2565" y="976"/>
                </a:lnTo>
                <a:cubicBezTo>
                  <a:pt x="2564" y="990"/>
                  <a:pt x="2549" y="1002"/>
                  <a:pt x="2548" y="1020"/>
                </a:cubicBezTo>
                <a:lnTo>
                  <a:pt x="2496" y="1357"/>
                </a:lnTo>
                <a:cubicBezTo>
                  <a:pt x="2516" y="1397"/>
                  <a:pt x="2718" y="1398"/>
                  <a:pt x="2740" y="1357"/>
                </a:cubicBezTo>
                <a:lnTo>
                  <a:pt x="2689" y="1020"/>
                </a:lnTo>
                <a:cubicBezTo>
                  <a:pt x="2688" y="1002"/>
                  <a:pt x="2672" y="991"/>
                  <a:pt x="2671" y="976"/>
                </a:cubicBezTo>
                <a:lnTo>
                  <a:pt x="2669" y="940"/>
                </a:lnTo>
                <a:cubicBezTo>
                  <a:pt x="2668" y="921"/>
                  <a:pt x="2691" y="916"/>
                  <a:pt x="2689" y="891"/>
                </a:cubicBezTo>
                <a:lnTo>
                  <a:pt x="2686" y="850"/>
                </a:lnTo>
                <a:cubicBezTo>
                  <a:pt x="2686" y="839"/>
                  <a:pt x="2675" y="832"/>
                  <a:pt x="2664" y="831"/>
                </a:cubicBezTo>
                <a:cubicBezTo>
                  <a:pt x="2664" y="527"/>
                  <a:pt x="2664" y="875"/>
                  <a:pt x="2664" y="547"/>
                </a:cubicBezTo>
                <a:lnTo>
                  <a:pt x="3270" y="442"/>
                </a:lnTo>
                <a:cubicBezTo>
                  <a:pt x="3287" y="440"/>
                  <a:pt x="3291" y="428"/>
                  <a:pt x="3272" y="421"/>
                </a:cubicBezTo>
                <a:cubicBezTo>
                  <a:pt x="2980" y="336"/>
                  <a:pt x="2714" y="258"/>
                  <a:pt x="2471" y="187"/>
                </a:cubicBezTo>
                <a:cubicBezTo>
                  <a:pt x="2253" y="124"/>
                  <a:pt x="2051" y="65"/>
                  <a:pt x="1864" y="11"/>
                </a:cubicBezTo>
                <a:cubicBezTo>
                  <a:pt x="1831" y="1"/>
                  <a:pt x="1809" y="0"/>
                  <a:pt x="1775" y="3"/>
                </a:cubicBezTo>
                <a:cubicBezTo>
                  <a:pt x="1531" y="24"/>
                  <a:pt x="1272" y="46"/>
                  <a:pt x="996" y="69"/>
                </a:cubicBezTo>
                <a:cubicBezTo>
                  <a:pt x="696" y="95"/>
                  <a:pt x="375" y="122"/>
                  <a:pt x="29" y="151"/>
                </a:cubicBezTo>
                <a:cubicBezTo>
                  <a:pt x="0" y="155"/>
                  <a:pt x="6" y="177"/>
                  <a:pt x="25" y="185"/>
                </a:cubicBezTo>
                <a:cubicBezTo>
                  <a:pt x="163" y="258"/>
                  <a:pt x="313" y="337"/>
                  <a:pt x="479" y="424"/>
                </a:cubicBezTo>
                <a:cubicBezTo>
                  <a:pt x="679" y="529"/>
                  <a:pt x="903" y="648"/>
                  <a:pt x="1157" y="782"/>
                </a:cubicBezTo>
                <a:cubicBezTo>
                  <a:pt x="1179" y="793"/>
                  <a:pt x="1226" y="797"/>
                  <a:pt x="1262" y="791"/>
                </a:cubicBezTo>
                <a:cubicBezTo>
                  <a:pt x="1676" y="719"/>
                  <a:pt x="2091" y="647"/>
                  <a:pt x="2505" y="575"/>
                </a:cubicBezTo>
                <a:cubicBezTo>
                  <a:pt x="2504" y="561"/>
                  <a:pt x="2499" y="553"/>
                  <a:pt x="2481" y="548"/>
                </a:cubicBezTo>
                <a:lnTo>
                  <a:pt x="1514" y="390"/>
                </a:lnTo>
                <a:cubicBezTo>
                  <a:pt x="1430" y="377"/>
                  <a:pt x="1445" y="316"/>
                  <a:pt x="1494" y="324"/>
                </a:cubicBezTo>
                <a:lnTo>
                  <a:pt x="2542" y="495"/>
                </a:lnTo>
                <a:cubicBezTo>
                  <a:pt x="2562" y="498"/>
                  <a:pt x="2573" y="511"/>
                  <a:pt x="2573" y="530"/>
                </a:cubicBezTo>
                <a:close/>
                <a:moveTo>
                  <a:pt x="2317" y="680"/>
                </a:moveTo>
                <a:lnTo>
                  <a:pt x="2317" y="1043"/>
                </a:lnTo>
                <a:cubicBezTo>
                  <a:pt x="2317" y="1345"/>
                  <a:pt x="759" y="1345"/>
                  <a:pt x="759" y="1043"/>
                </a:cubicBezTo>
                <a:lnTo>
                  <a:pt x="759" y="652"/>
                </a:lnTo>
                <a:cubicBezTo>
                  <a:pt x="880" y="716"/>
                  <a:pt x="1002" y="781"/>
                  <a:pt x="1124" y="845"/>
                </a:cubicBezTo>
                <a:cubicBezTo>
                  <a:pt x="1164" y="866"/>
                  <a:pt x="1229" y="869"/>
                  <a:pt x="1274" y="861"/>
                </a:cubicBezTo>
                <a:cubicBezTo>
                  <a:pt x="1622" y="801"/>
                  <a:pt x="1969" y="741"/>
                  <a:pt x="2317" y="68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0" name="Rectangle 3"/>
          <p:cNvSpPr>
            <a:spLocks noGrp="1" noChangeArrowheads="1"/>
          </p:cNvSpPr>
          <p:nvPr>
            <p:ph type="ctrTitle" idx="4294967295"/>
          </p:nvPr>
        </p:nvSpPr>
        <p:spPr>
          <a:xfrm>
            <a:off x="4826000" y="2930525"/>
            <a:ext cx="7056438" cy="677863"/>
          </a:xfrm>
        </p:spPr>
        <p:txBody>
          <a:bodyPr/>
          <a:lstStyle/>
          <a:p>
            <a:r>
              <a:rPr lang="zh-CN" altLang="en-US" sz="8800" dirty="0" smtClean="0"/>
              <a:t>非常感谢聆听</a:t>
            </a:r>
            <a:endParaRPr lang="zh-CN" altLang="zh-CN" sz="8800" dirty="0"/>
          </a:p>
        </p:txBody>
      </p:sp>
      <p:pic>
        <p:nvPicPr>
          <p:cNvPr id="17" name="Picture 24" descr="hit br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05"/>
            <a:ext cx="3894261" cy="136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647381"/>
      </p:ext>
    </p:extLst>
  </p:cSld>
  <p:clrMapOvr>
    <a:masterClrMapping/>
  </p:clrMapOvr>
  <p:transition spd="slow" advTm="8478">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3" name="TextBox 6"/>
          <p:cNvSpPr txBox="1">
            <a:spLocks noChangeArrowheads="1"/>
          </p:cNvSpPr>
          <p:nvPr/>
        </p:nvSpPr>
        <p:spPr bwMode="auto">
          <a:xfrm>
            <a:off x="3370902" y="1800774"/>
            <a:ext cx="4173965" cy="5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一</a:t>
            </a:r>
            <a:r>
              <a:rPr lang="zh-CN" altLang="en-US" sz="3200" b="1" dirty="0" smtClean="0">
                <a:solidFill>
                  <a:srgbClr val="F8F8F8"/>
                </a:solidFill>
                <a:latin typeface="微软雅黑" panose="020B0503020204020204" pitchFamily="34" charset="-122"/>
                <a:ea typeface="微软雅黑" panose="020B0503020204020204" pitchFamily="34" charset="-122"/>
              </a:rPr>
              <a:t>、课题的来源</a:t>
            </a:r>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15366" name="直接连接符 10"/>
          <p:cNvCxnSpPr>
            <a:cxnSpLocks noChangeShapeType="1"/>
          </p:cNvCxnSpPr>
          <p:nvPr/>
        </p:nvCxnSpPr>
        <p:spPr bwMode="auto">
          <a:xfrm flipH="1">
            <a:off x="3506093" y="2636912"/>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367" name="Group 7"/>
          <p:cNvGrpSpPr>
            <a:grpSpLocks/>
          </p:cNvGrpSpPr>
          <p:nvPr/>
        </p:nvGrpSpPr>
        <p:grpSpPr bwMode="auto">
          <a:xfrm>
            <a:off x="1248654" y="1770611"/>
            <a:ext cx="2093913" cy="2122488"/>
            <a:chOff x="0" y="0"/>
            <a:chExt cx="2093913" cy="2122488"/>
          </a:xfrm>
        </p:grpSpPr>
        <p:sp>
          <p:nvSpPr>
            <p:cNvPr id="15368"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69" name="Freeform 7"/>
            <p:cNvSpPr>
              <a:spLocks noEditPoints="1"/>
            </p:cNvSpPr>
            <p:nvPr/>
          </p:nvSpPr>
          <p:spPr bwMode="auto">
            <a:xfrm>
              <a:off x="371475" y="21590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矩形 1"/>
          <p:cNvSpPr/>
          <p:nvPr/>
        </p:nvSpPr>
        <p:spPr>
          <a:xfrm>
            <a:off x="3477107" y="2795028"/>
            <a:ext cx="7877858" cy="3905043"/>
          </a:xfrm>
          <a:prstGeom prst="rect">
            <a:avLst/>
          </a:prstGeom>
        </p:spPr>
        <p:txBody>
          <a:bodyPr wrap="square">
            <a:spAutoFit/>
          </a:bodyPr>
          <a:lstStyle/>
          <a:p>
            <a:pPr>
              <a:lnSpc>
                <a:spcPct val="150000"/>
              </a:lnSpc>
            </a:pPr>
            <a:r>
              <a:rPr lang="zh-CN" altLang="zh-CN" sz="2400" dirty="0">
                <a:latin typeface="+mn-ea"/>
                <a:ea typeface="+mn-ea"/>
              </a:rPr>
              <a:t>在雾、霾和大风等恶劣的天气环境下，光线的传播会受到悬浮微粒的散射</a:t>
            </a:r>
            <a:r>
              <a:rPr lang="zh-CN" altLang="zh-CN" sz="2400" dirty="0" smtClean="0">
                <a:latin typeface="+mn-ea"/>
                <a:ea typeface="+mn-ea"/>
              </a:rPr>
              <a:t>作用，</a:t>
            </a:r>
            <a:r>
              <a:rPr lang="zh-CN" altLang="zh-CN" sz="2400" dirty="0">
                <a:latin typeface="+mn-ea"/>
                <a:ea typeface="+mn-ea"/>
              </a:rPr>
              <a:t>使成像设备捕获的户外自然场景的图像对比度和颜色等特征衰减，图像质量严重下降，极大地限制了户外监测系统的发挥。同时也会影响人们的视线，给人们的日常交通出行带来不便，甚至会导致发生交通事故。因此对雾天降质图像进行清晰化处理成为了一个非常实用且需要急迫研究的课题。</a:t>
            </a:r>
          </a:p>
        </p:txBody>
      </p:sp>
    </p:spTree>
  </p:cSld>
  <p:clrMapOvr>
    <a:masterClrMapping/>
  </p:clrMapOvr>
  <p:transition spd="slow" advTm="2839">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1+#ppt_w/2"/>
                                          </p:val>
                                        </p:tav>
                                        <p:tav tm="100000">
                                          <p:val>
                                            <p:strVal val="#ppt_x"/>
                                          </p:val>
                                        </p:tav>
                                      </p:tavLst>
                                    </p:anim>
                                    <p:anim calcmode="lin" valueType="num">
                                      <p:cBhvr additive="base">
                                        <p:cTn id="8" dur="500" fill="hold"/>
                                        <p:tgtEl>
                                          <p:spTgt spid="1536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5367"/>
                                        </p:tgtEl>
                                        <p:attrNameLst>
                                          <p:attrName>style.visibility</p:attrName>
                                        </p:attrNameLst>
                                      </p:cBhvr>
                                      <p:to>
                                        <p:strVal val="visible"/>
                                      </p:to>
                                    </p:set>
                                    <p:anim calcmode="lin" valueType="num">
                                      <p:cBhvr>
                                        <p:cTn id="12" dur="300" fill="hold"/>
                                        <p:tgtEl>
                                          <p:spTgt spid="15367"/>
                                        </p:tgtEl>
                                        <p:attrNameLst>
                                          <p:attrName>ppt_w</p:attrName>
                                        </p:attrNameLst>
                                      </p:cBhvr>
                                      <p:tavLst>
                                        <p:tav tm="0">
                                          <p:val>
                                            <p:fltVal val="0"/>
                                          </p:val>
                                        </p:tav>
                                        <p:tav tm="100000">
                                          <p:val>
                                            <p:strVal val="#ppt_w"/>
                                          </p:val>
                                        </p:tav>
                                      </p:tavLst>
                                    </p:anim>
                                    <p:anim calcmode="lin" valueType="num">
                                      <p:cBhvr>
                                        <p:cTn id="13" dur="300" fill="hold"/>
                                        <p:tgtEl>
                                          <p:spTgt spid="15367"/>
                                        </p:tgtEl>
                                        <p:attrNameLst>
                                          <p:attrName>ppt_h</p:attrName>
                                        </p:attrNameLst>
                                      </p:cBhvr>
                                      <p:tavLst>
                                        <p:tav tm="0">
                                          <p:val>
                                            <p:fltVal val="0"/>
                                          </p:val>
                                        </p:tav>
                                        <p:tav tm="100000">
                                          <p:val>
                                            <p:strVal val="#ppt_h"/>
                                          </p:val>
                                        </p:tav>
                                      </p:tavLst>
                                    </p:anim>
                                    <p:animEffect transition="in" filter="fade">
                                      <p:cBhvr>
                                        <p:cTn id="14" dur="300"/>
                                        <p:tgtEl>
                                          <p:spTgt spid="15367"/>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15363"/>
                                        </p:tgtEl>
                                        <p:attrNameLst>
                                          <p:attrName>style.visibility</p:attrName>
                                        </p:attrNameLst>
                                      </p:cBhvr>
                                      <p:to>
                                        <p:strVal val="visible"/>
                                      </p:to>
                                    </p:set>
                                    <p:animEffect transition="in" filter="barn(outHorizontal)">
                                      <p:cBhvr>
                                        <p:cTn id="18" dur="1000"/>
                                        <p:tgtEl>
                                          <p:spTgt spid="15363"/>
                                        </p:tgtEl>
                                      </p:cBhvr>
                                    </p:animEffect>
                                  </p:childTnLst>
                                </p:cTn>
                              </p:par>
                            </p:childTnLst>
                          </p:cTn>
                        </p:par>
                        <p:par>
                          <p:cTn id="19" fill="hold">
                            <p:stCondLst>
                              <p:cond delay="1800"/>
                            </p:stCondLst>
                            <p:childTnLst>
                              <p:par>
                                <p:cTn id="20" presetID="16" presetClass="entr" presetSubtype="4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436698" y="1700808"/>
            <a:ext cx="5110119" cy="5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二</a:t>
            </a:r>
            <a:r>
              <a:rPr lang="zh-CN" altLang="en-US" sz="3200" b="1" dirty="0" smtClean="0">
                <a:solidFill>
                  <a:srgbClr val="F8F8F8"/>
                </a:solidFill>
                <a:latin typeface="微软雅黑" panose="020B0503020204020204" pitchFamily="34" charset="-122"/>
                <a:ea typeface="微软雅黑" panose="020B0503020204020204" pitchFamily="34" charset="-122"/>
              </a:rPr>
              <a:t>、课题研究的背景和意义</a:t>
            </a:r>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21510" name="直接连接符 10"/>
          <p:cNvCxnSpPr>
            <a:cxnSpLocks noChangeShapeType="1"/>
          </p:cNvCxnSpPr>
          <p:nvPr/>
        </p:nvCxnSpPr>
        <p:spPr bwMode="auto">
          <a:xfrm flipH="1">
            <a:off x="3576638" y="2564904"/>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750020"/>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TextBox 1"/>
          <p:cNvSpPr txBox="1"/>
          <p:nvPr/>
        </p:nvSpPr>
        <p:spPr>
          <a:xfrm>
            <a:off x="3650109" y="2809687"/>
            <a:ext cx="7418287" cy="3905043"/>
          </a:xfrm>
          <a:prstGeom prst="rect">
            <a:avLst/>
          </a:prstGeom>
          <a:noFill/>
        </p:spPr>
        <p:txBody>
          <a:bodyPr wrap="square" rtlCol="0">
            <a:spAutoFit/>
          </a:bodyPr>
          <a:lstStyle/>
          <a:p>
            <a:pPr>
              <a:lnSpc>
                <a:spcPct val="150000"/>
              </a:lnSpc>
            </a:pPr>
            <a:r>
              <a:rPr lang="zh-CN" altLang="zh-CN" sz="2400" dirty="0">
                <a:latin typeface="+mn-ea"/>
                <a:ea typeface="+mn-ea"/>
              </a:rPr>
              <a:t>秋冬季节容易出现雾霾天气，造成能见度降低，户外监测系统的成像质量差等问题。另外，随着人类生活水平的提升，工业废气、汽车尾气、生活燃气等气体排放逐渐增多，导致雾霾天气出现的频率逐渐增加，雾霾天气的程度逐渐增强。这些恶劣的天气情况使得获取的户外图像降质，以至于不能从获取的图像中提取出准确、完备的信息。</a:t>
            </a:r>
            <a:endParaRPr lang="zh-CN" altLang="en-US" sz="2400" dirty="0">
              <a:latin typeface="+mn-ea"/>
              <a:ea typeface="+mn-ea"/>
            </a:endParaRPr>
          </a:p>
        </p:txBody>
      </p:sp>
    </p:spTree>
  </p:cSld>
  <p:clrMapOvr>
    <a:masterClrMapping/>
  </p:clrMapOvr>
  <p:transition spd="slow" advTm="2152">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21507"/>
                                        </p:tgtEl>
                                        <p:attrNameLst>
                                          <p:attrName>style.visibility</p:attrName>
                                        </p:attrNameLst>
                                      </p:cBhvr>
                                      <p:to>
                                        <p:strVal val="visible"/>
                                      </p:to>
                                    </p:set>
                                    <p:animEffect transition="in" filter="barn(outHorizontal)">
                                      <p:cBhvr>
                                        <p:cTn id="18" dur="1000"/>
                                        <p:tgtEl>
                                          <p:spTgt spid="21507"/>
                                        </p:tgtEl>
                                      </p:cBhvr>
                                    </p:animEffect>
                                  </p:childTnLst>
                                </p:cTn>
                              </p:par>
                            </p:childTnLst>
                          </p:cTn>
                        </p:par>
                        <p:par>
                          <p:cTn id="19" fill="hold">
                            <p:stCondLst>
                              <p:cond delay="1800"/>
                            </p:stCondLst>
                            <p:childTnLst>
                              <p:par>
                                <p:cTn id="20" presetID="16" presetClass="entr" presetSubtype="4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436698" y="1789979"/>
            <a:ext cx="63340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三、去噪，去模糊，去雾的区别</a:t>
            </a:r>
          </a:p>
          <a:p>
            <a:pPr eaLnBrk="1" hangingPunct="1"/>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21510" name="直接连接符 10"/>
          <p:cNvCxnSpPr>
            <a:cxnSpLocks noChangeShapeType="1"/>
          </p:cNvCxnSpPr>
          <p:nvPr/>
        </p:nvCxnSpPr>
        <p:spPr bwMode="auto">
          <a:xfrm flipH="1">
            <a:off x="3576638" y="2564904"/>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89050" y="1750020"/>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1767417073"/>
      </p:ext>
    </p:extLst>
  </p:cSld>
  <p:clrMapOvr>
    <a:masterClrMapping/>
  </p:clrMapOvr>
  <p:transition spd="slow" advTm="2152">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21507"/>
                                        </p:tgtEl>
                                        <p:attrNameLst>
                                          <p:attrName>style.visibility</p:attrName>
                                        </p:attrNameLst>
                                      </p:cBhvr>
                                      <p:to>
                                        <p:strVal val="visible"/>
                                      </p:to>
                                    </p:set>
                                    <p:animEffect transition="in" filter="barn(outHorizontal)">
                                      <p:cBhvr>
                                        <p:cTn id="18" dur="1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76"/>
          <p:cNvSpPr txBox="1">
            <a:spLocks noChangeArrowheads="1"/>
          </p:cNvSpPr>
          <p:nvPr/>
        </p:nvSpPr>
        <p:spPr bwMode="auto">
          <a:xfrm>
            <a:off x="1185863" y="1714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图像去雾</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43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1843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0" name="TextBox 7"/>
          <p:cNvSpPr txBox="1">
            <a:spLocks noChangeArrowheads="1"/>
          </p:cNvSpPr>
          <p:nvPr/>
        </p:nvSpPr>
        <p:spPr bwMode="auto">
          <a:xfrm>
            <a:off x="5492750" y="16462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8F8F8"/>
                </a:solidFill>
                <a:latin typeface="微软雅黑" panose="020B0503020204020204" pitchFamily="34" charset="-122"/>
                <a:ea typeface="微软雅黑" panose="020B0503020204020204" pitchFamily="34" charset="-122"/>
              </a:rPr>
              <a:t>您的标题</a:t>
            </a:r>
          </a:p>
        </p:txBody>
      </p:sp>
      <p:sp>
        <p:nvSpPr>
          <p:cNvPr id="18441" name="TextBox 8"/>
          <p:cNvSpPr txBox="1">
            <a:spLocks noChangeArrowheads="1"/>
          </p:cNvSpPr>
          <p:nvPr/>
        </p:nvSpPr>
        <p:spPr bwMode="auto">
          <a:xfrm>
            <a:off x="5072063" y="2286000"/>
            <a:ext cx="22590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a:solidFill>
                  <a:srgbClr val="F8F8F8"/>
                </a:solidFill>
                <a:latin typeface="微软雅黑" panose="020B0503020204020204" pitchFamily="34" charset="-122"/>
                <a:ea typeface="微软雅黑" panose="020B0503020204020204" pitchFamily="34" charset="-122"/>
              </a:rPr>
              <a:t>这里输入您的文字这里输入您的文字这里输入您的文字这里输入您的文字这里输入您</a:t>
            </a:r>
          </a:p>
        </p:txBody>
      </p:sp>
      <p:sp>
        <p:nvSpPr>
          <p:cNvPr id="18447" name="Freeform 8"/>
          <p:cNvSpPr>
            <a:spLocks noEditPoints="1"/>
          </p:cNvSpPr>
          <p:nvPr/>
        </p:nvSpPr>
        <p:spPr bwMode="auto">
          <a:xfrm>
            <a:off x="5848350" y="3995738"/>
            <a:ext cx="614363" cy="771525"/>
          </a:xfrm>
          <a:custGeom>
            <a:avLst/>
            <a:gdLst>
              <a:gd name="T0" fmla="*/ 79 w 734"/>
              <a:gd name="T1" fmla="*/ 906 h 993"/>
              <a:gd name="T2" fmla="*/ 124 w 734"/>
              <a:gd name="T3" fmla="*/ 153 h 993"/>
              <a:gd name="T4" fmla="*/ 162 w 734"/>
              <a:gd name="T5" fmla="*/ 218 h 993"/>
              <a:gd name="T6" fmla="*/ 201 w 734"/>
              <a:gd name="T7" fmla="*/ 153 h 993"/>
              <a:gd name="T8" fmla="*/ 328 w 734"/>
              <a:gd name="T9" fmla="*/ 179 h 993"/>
              <a:gd name="T10" fmla="*/ 405 w 734"/>
              <a:gd name="T11" fmla="*/ 179 h 993"/>
              <a:gd name="T12" fmla="*/ 533 w 734"/>
              <a:gd name="T13" fmla="*/ 153 h 993"/>
              <a:gd name="T14" fmla="*/ 572 w 734"/>
              <a:gd name="T15" fmla="*/ 218 h 993"/>
              <a:gd name="T16" fmla="*/ 610 w 734"/>
              <a:gd name="T17" fmla="*/ 153 h 993"/>
              <a:gd name="T18" fmla="*/ 656 w 734"/>
              <a:gd name="T19" fmla="*/ 906 h 993"/>
              <a:gd name="T20" fmla="*/ 610 w 734"/>
              <a:gd name="T21" fmla="*/ 67 h 993"/>
              <a:gd name="T22" fmla="*/ 572 w 734"/>
              <a:gd name="T23" fmla="*/ 0 h 993"/>
              <a:gd name="T24" fmla="*/ 533 w 734"/>
              <a:gd name="T25" fmla="*/ 67 h 993"/>
              <a:gd name="T26" fmla="*/ 405 w 734"/>
              <a:gd name="T27" fmla="*/ 38 h 993"/>
              <a:gd name="T28" fmla="*/ 328 w 734"/>
              <a:gd name="T29" fmla="*/ 38 h 993"/>
              <a:gd name="T30" fmla="*/ 201 w 734"/>
              <a:gd name="T31" fmla="*/ 67 h 993"/>
              <a:gd name="T32" fmla="*/ 162 w 734"/>
              <a:gd name="T33" fmla="*/ 0 h 993"/>
              <a:gd name="T34" fmla="*/ 124 w 734"/>
              <a:gd name="T35" fmla="*/ 67 h 993"/>
              <a:gd name="T36" fmla="*/ 0 w 734"/>
              <a:gd name="T37" fmla="*/ 147 h 993"/>
              <a:gd name="T38" fmla="*/ 80 w 734"/>
              <a:gd name="T39" fmla="*/ 993 h 993"/>
              <a:gd name="T40" fmla="*/ 734 w 734"/>
              <a:gd name="T41" fmla="*/ 913 h 993"/>
              <a:gd name="T42" fmla="*/ 655 w 734"/>
              <a:gd name="T43" fmla="*/ 67 h 993"/>
              <a:gd name="T44" fmla="*/ 573 w 734"/>
              <a:gd name="T45" fmla="*/ 371 h 993"/>
              <a:gd name="T46" fmla="*/ 161 w 734"/>
              <a:gd name="T47" fmla="*/ 317 h 993"/>
              <a:gd name="T48" fmla="*/ 161 w 734"/>
              <a:gd name="T49" fmla="*/ 512 h 993"/>
              <a:gd name="T50" fmla="*/ 573 w 734"/>
              <a:gd name="T51" fmla="*/ 458 h 993"/>
              <a:gd name="T52" fmla="*/ 161 w 734"/>
              <a:gd name="T53" fmla="*/ 512 h 993"/>
              <a:gd name="T54" fmla="*/ 573 w 734"/>
              <a:gd name="T55" fmla="*/ 653 h 993"/>
              <a:gd name="T56" fmla="*/ 161 w 734"/>
              <a:gd name="T57" fmla="*/ 599 h 993"/>
              <a:gd name="T58" fmla="*/ 161 w 734"/>
              <a:gd name="T59" fmla="*/ 794 h 993"/>
              <a:gd name="T60" fmla="*/ 573 w 734"/>
              <a:gd name="T61" fmla="*/ 740 h 993"/>
              <a:gd name="T62" fmla="*/ 161 w 734"/>
              <a:gd name="T63" fmla="*/ 79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2"/>
          <p:cNvSpPr txBox="1"/>
          <p:nvPr/>
        </p:nvSpPr>
        <p:spPr>
          <a:xfrm>
            <a:off x="193725" y="570407"/>
            <a:ext cx="9474150" cy="4524315"/>
          </a:xfrm>
          <a:prstGeom prst="rect">
            <a:avLst/>
          </a:prstGeom>
          <a:noFill/>
        </p:spPr>
        <p:txBody>
          <a:bodyPr wrap="square" rtlCol="0">
            <a:spAutoFit/>
          </a:bodyPr>
          <a:lstStyle/>
          <a:p>
            <a:pPr indent="457200">
              <a:lnSpc>
                <a:spcPct val="150000"/>
              </a:lnSpc>
            </a:pPr>
            <a:r>
              <a:rPr lang="zh-CN" altLang="zh-CN" sz="2400" dirty="0" smtClean="0">
                <a:solidFill>
                  <a:schemeClr val="accent2">
                    <a:lumMod val="50000"/>
                  </a:schemeClr>
                </a:solidFill>
                <a:latin typeface="+mn-ea"/>
                <a:ea typeface="+mn-ea"/>
              </a:rPr>
              <a:t>在雾</a:t>
            </a:r>
            <a:r>
              <a:rPr lang="zh-CN" altLang="en-US" sz="2400" dirty="0" smtClean="0">
                <a:solidFill>
                  <a:schemeClr val="accent2">
                    <a:lumMod val="50000"/>
                  </a:schemeClr>
                </a:solidFill>
                <a:latin typeface="+mn-ea"/>
                <a:ea typeface="+mn-ea"/>
              </a:rPr>
              <a:t>、霾和大风等恶劣</a:t>
            </a:r>
            <a:r>
              <a:rPr lang="zh-CN" altLang="zh-CN" sz="2400" dirty="0" smtClean="0">
                <a:solidFill>
                  <a:schemeClr val="accent2">
                    <a:lumMod val="50000"/>
                  </a:schemeClr>
                </a:solidFill>
                <a:latin typeface="+mn-ea"/>
                <a:ea typeface="+mn-ea"/>
              </a:rPr>
              <a:t>的天气</a:t>
            </a:r>
            <a:r>
              <a:rPr lang="zh-CN" altLang="en-US" sz="2400" dirty="0" smtClean="0">
                <a:solidFill>
                  <a:schemeClr val="accent2">
                    <a:lumMod val="50000"/>
                  </a:schemeClr>
                </a:solidFill>
                <a:latin typeface="+mn-ea"/>
                <a:ea typeface="+mn-ea"/>
              </a:rPr>
              <a:t>环境</a:t>
            </a:r>
            <a:r>
              <a:rPr lang="zh-CN" altLang="zh-CN" sz="2400" dirty="0" smtClean="0">
                <a:solidFill>
                  <a:schemeClr val="accent2">
                    <a:lumMod val="50000"/>
                  </a:schemeClr>
                </a:solidFill>
                <a:latin typeface="+mn-ea"/>
                <a:ea typeface="+mn-ea"/>
              </a:rPr>
              <a:t>下</a:t>
            </a:r>
            <a:r>
              <a:rPr lang="zh-CN" altLang="zh-CN" sz="2400" dirty="0">
                <a:solidFill>
                  <a:schemeClr val="accent2">
                    <a:lumMod val="50000"/>
                  </a:schemeClr>
                </a:solidFill>
                <a:latin typeface="+mn-ea"/>
                <a:ea typeface="+mn-ea"/>
              </a:rPr>
              <a:t>，光线的传播会受到悬浮微粒的散射作用，使成像设备捕获的户外自然场景的图像对比度和颜色等特征衰减，图像质量严重下降。极大地限制和影响了户外系统监视效</a:t>
            </a:r>
            <a:r>
              <a:rPr lang="zh-CN" altLang="en-US" sz="2400" dirty="0">
                <a:solidFill>
                  <a:schemeClr val="accent2">
                    <a:lumMod val="50000"/>
                  </a:schemeClr>
                </a:solidFill>
                <a:latin typeface="+mn-ea"/>
                <a:ea typeface="+mn-ea"/>
              </a:rPr>
              <a:t>果</a:t>
            </a:r>
            <a:r>
              <a:rPr lang="zh-CN" altLang="zh-CN" sz="2400" dirty="0">
                <a:solidFill>
                  <a:schemeClr val="accent2">
                    <a:lumMod val="50000"/>
                  </a:schemeClr>
                </a:solidFill>
                <a:latin typeface="+mn-ea"/>
                <a:ea typeface="+mn-ea"/>
              </a:rPr>
              <a:t>的发挥</a:t>
            </a:r>
            <a:r>
              <a:rPr lang="zh-CN" altLang="zh-CN" sz="2400" dirty="0" smtClean="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a:p>
            <a:pPr indent="457200">
              <a:lnSpc>
                <a:spcPct val="150000"/>
              </a:lnSpc>
            </a:pPr>
            <a:r>
              <a:rPr lang="zh-CN" altLang="en-US" sz="2400" dirty="0" smtClean="0">
                <a:solidFill>
                  <a:schemeClr val="accent2">
                    <a:lumMod val="50000"/>
                  </a:schemeClr>
                </a:solidFill>
                <a:latin typeface="+mn-ea"/>
                <a:ea typeface="+mn-ea"/>
              </a:rPr>
              <a:t>图像</a:t>
            </a:r>
            <a:r>
              <a:rPr lang="zh-CN" altLang="en-US" sz="2400" dirty="0" smtClean="0">
                <a:solidFill>
                  <a:schemeClr val="accent2">
                    <a:lumMod val="50000"/>
                  </a:schemeClr>
                </a:solidFill>
                <a:latin typeface="+mn-ea"/>
                <a:ea typeface="+mn-ea"/>
              </a:rPr>
              <a:t>去雾</a:t>
            </a:r>
            <a:r>
              <a:rPr lang="zh-CN" altLang="en-US" sz="2400" dirty="0">
                <a:solidFill>
                  <a:schemeClr val="accent2">
                    <a:lumMod val="50000"/>
                  </a:schemeClr>
                </a:solidFill>
                <a:latin typeface="+mn-ea"/>
                <a:ea typeface="+mn-ea"/>
              </a:rPr>
              <a:t>技术通常被认为是一种图像增强</a:t>
            </a:r>
            <a:r>
              <a:rPr lang="zh-CN" altLang="en-US" sz="2400" dirty="0" smtClean="0">
                <a:solidFill>
                  <a:schemeClr val="accent2">
                    <a:lumMod val="50000"/>
                  </a:schemeClr>
                </a:solidFill>
                <a:latin typeface="+mn-ea"/>
                <a:ea typeface="+mn-ea"/>
              </a:rPr>
              <a:t>技术。</a:t>
            </a:r>
            <a:r>
              <a:rPr lang="zh-CN" altLang="en-US" sz="2400" dirty="0">
                <a:solidFill>
                  <a:schemeClr val="accent2">
                    <a:lumMod val="50000"/>
                  </a:schemeClr>
                </a:solidFill>
                <a:latin typeface="+mn-ea"/>
                <a:ea typeface="+mn-ea"/>
              </a:rPr>
              <a:t>然而它与传统的噪声去除或对比度</a:t>
            </a:r>
            <a:r>
              <a:rPr lang="zh-CN" altLang="en-US" sz="2400" dirty="0" smtClean="0">
                <a:solidFill>
                  <a:schemeClr val="accent2">
                    <a:lumMod val="50000"/>
                  </a:schemeClr>
                </a:solidFill>
                <a:latin typeface="+mn-ea"/>
                <a:ea typeface="+mn-ea"/>
              </a:rPr>
              <a:t>增强</a:t>
            </a:r>
            <a:r>
              <a:rPr lang="zh-CN" altLang="en-US" sz="2400" dirty="0">
                <a:solidFill>
                  <a:schemeClr val="accent2">
                    <a:lumMod val="50000"/>
                  </a:schemeClr>
                </a:solidFill>
                <a:latin typeface="+mn-ea"/>
                <a:ea typeface="+mn-ea"/>
              </a:rPr>
              <a:t>等不同，因为图像的退化是由雾气的存在而造成的，而雾气对图像质量的</a:t>
            </a:r>
            <a:r>
              <a:rPr lang="zh-CN" altLang="en-US" sz="2400" dirty="0" smtClean="0">
                <a:solidFill>
                  <a:schemeClr val="accent2">
                    <a:lumMod val="50000"/>
                  </a:schemeClr>
                </a:solidFill>
                <a:latin typeface="+mn-ea"/>
                <a:ea typeface="+mn-ea"/>
              </a:rPr>
              <a:t>影响又</a:t>
            </a:r>
            <a:r>
              <a:rPr lang="zh-CN" altLang="en-US" sz="2400" dirty="0">
                <a:solidFill>
                  <a:schemeClr val="accent2">
                    <a:lumMod val="50000"/>
                  </a:schemeClr>
                </a:solidFill>
                <a:latin typeface="+mn-ea"/>
                <a:ea typeface="+mn-ea"/>
              </a:rPr>
              <a:t>与拍摄距离及雾气的浓度有关，并且雾气的存在也抑制了图像中颜色的</a:t>
            </a:r>
            <a:r>
              <a:rPr lang="zh-CN" altLang="en-US" sz="2400" dirty="0" smtClean="0">
                <a:solidFill>
                  <a:schemeClr val="accent2">
                    <a:lumMod val="50000"/>
                  </a:schemeClr>
                </a:solidFill>
                <a:latin typeface="+mn-ea"/>
                <a:ea typeface="+mn-ea"/>
              </a:rPr>
              <a:t>动态范围</a:t>
            </a:r>
            <a:r>
              <a:rPr lang="zh-CN" altLang="en-US" sz="2400" dirty="0">
                <a:solidFill>
                  <a:schemeClr val="accent2">
                    <a:lumMod val="50000"/>
                  </a:schemeClr>
                </a:solidFill>
                <a:latin typeface="+mn-ea"/>
                <a:ea typeface="+mn-ea"/>
              </a:rPr>
              <a:t>。</a:t>
            </a:r>
          </a:p>
        </p:txBody>
      </p:sp>
      <p:sp>
        <p:nvSpPr>
          <p:cNvPr id="15" name="Freeform 6"/>
          <p:cNvSpPr>
            <a:spLocks/>
          </p:cNvSpPr>
          <p:nvPr/>
        </p:nvSpPr>
        <p:spPr bwMode="auto">
          <a:xfrm>
            <a:off x="9667875" y="1888695"/>
            <a:ext cx="2435225" cy="405765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6" name="组合 15"/>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81069" y="2720975"/>
            <a:ext cx="8667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161194"/>
      </p:ext>
    </p:extLst>
  </p:cSld>
  <p:clrMapOvr>
    <a:masterClrMapping/>
  </p:clrMapOvr>
  <p:transition spd="slow" advTm="453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1+#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18436"/>
                                        </p:tgtEl>
                                        <p:attrNameLst>
                                          <p:attrName>style.visibility</p:attrName>
                                        </p:attrNameLst>
                                      </p:cBhvr>
                                      <p:to>
                                        <p:strVal val="visible"/>
                                      </p:to>
                                    </p:set>
                                    <p:animEffect transition="in" filter="wipe(right)">
                                      <p:cBhvr>
                                        <p:cTn id="11" dur="500"/>
                                        <p:tgtEl>
                                          <p:spTgt spid="18436"/>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8434"/>
                                        </p:tgtEl>
                                        <p:attrNameLst>
                                          <p:attrName>style.visibility</p:attrName>
                                        </p:attrNameLst>
                                      </p:cBhvr>
                                      <p:to>
                                        <p:strVal val="visible"/>
                                      </p:to>
                                    </p:set>
                                    <p:anim calcmode="lin" valueType="num">
                                      <p:cBhvr>
                                        <p:cTn id="15"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18434"/>
                                        </p:tgtEl>
                                        <p:attrNameLst>
                                          <p:attrName>ppt_y</p:attrName>
                                        </p:attrNameLst>
                                      </p:cBhvr>
                                      <p:tavLst>
                                        <p:tav tm="0">
                                          <p:val>
                                            <p:strVal val="#ppt_y"/>
                                          </p:val>
                                        </p:tav>
                                        <p:tav tm="100000">
                                          <p:val>
                                            <p:strVal val="#ppt_y"/>
                                          </p:val>
                                        </p:tav>
                                      </p:tavLst>
                                    </p:anim>
                                    <p:anim calcmode="lin" valueType="num">
                                      <p:cBhvr>
                                        <p:cTn id="17"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18434"/>
                                        </p:tgtEl>
                                      </p:cBhvr>
                                    </p:animEffect>
                                  </p:childTnLst>
                                </p:cTn>
                              </p:par>
                            </p:childTnLst>
                          </p:cTn>
                        </p:par>
                        <p:par>
                          <p:cTn id="20" fill="hold" nodeType="afterGroup">
                            <p:stCondLst>
                              <p:cond delay="1120"/>
                            </p:stCondLst>
                            <p:childTnLst>
                              <p:par>
                                <p:cTn id="21" presetID="31" presetClass="entr" presetSubtype="0" fill="hold" grpId="0" nodeType="afterEffect">
                                  <p:stCondLst>
                                    <p:cond delay="0"/>
                                  </p:stCondLst>
                                  <p:childTnLst>
                                    <p:set>
                                      <p:cBhvr>
                                        <p:cTn id="22" dur="1" fill="hold">
                                          <p:stCondLst>
                                            <p:cond delay="0"/>
                                          </p:stCondLst>
                                        </p:cTn>
                                        <p:tgtEl>
                                          <p:spTgt spid="18440"/>
                                        </p:tgtEl>
                                        <p:attrNameLst>
                                          <p:attrName>style.visibility</p:attrName>
                                        </p:attrNameLst>
                                      </p:cBhvr>
                                      <p:to>
                                        <p:strVal val="visible"/>
                                      </p:to>
                                    </p:set>
                                    <p:anim calcmode="lin" valueType="num">
                                      <p:cBhvr>
                                        <p:cTn id="23" dur="500" fill="hold"/>
                                        <p:tgtEl>
                                          <p:spTgt spid="18440"/>
                                        </p:tgtEl>
                                        <p:attrNameLst>
                                          <p:attrName>ppt_w</p:attrName>
                                        </p:attrNameLst>
                                      </p:cBhvr>
                                      <p:tavLst>
                                        <p:tav tm="0">
                                          <p:val>
                                            <p:fltVal val="0"/>
                                          </p:val>
                                        </p:tav>
                                        <p:tav tm="100000">
                                          <p:val>
                                            <p:strVal val="#ppt_w"/>
                                          </p:val>
                                        </p:tav>
                                      </p:tavLst>
                                    </p:anim>
                                    <p:anim calcmode="lin" valueType="num">
                                      <p:cBhvr>
                                        <p:cTn id="24" dur="500" fill="hold"/>
                                        <p:tgtEl>
                                          <p:spTgt spid="18440"/>
                                        </p:tgtEl>
                                        <p:attrNameLst>
                                          <p:attrName>ppt_h</p:attrName>
                                        </p:attrNameLst>
                                      </p:cBhvr>
                                      <p:tavLst>
                                        <p:tav tm="0">
                                          <p:val>
                                            <p:fltVal val="0"/>
                                          </p:val>
                                        </p:tav>
                                        <p:tav tm="100000">
                                          <p:val>
                                            <p:strVal val="#ppt_h"/>
                                          </p:val>
                                        </p:tav>
                                      </p:tavLst>
                                    </p:anim>
                                    <p:anim calcmode="lin" valueType="num">
                                      <p:cBhvr>
                                        <p:cTn id="25" dur="500" fill="hold"/>
                                        <p:tgtEl>
                                          <p:spTgt spid="18440"/>
                                        </p:tgtEl>
                                        <p:attrNameLst>
                                          <p:attrName>style.rotation</p:attrName>
                                        </p:attrNameLst>
                                      </p:cBhvr>
                                      <p:tavLst>
                                        <p:tav tm="0">
                                          <p:val>
                                            <p:fltVal val="90"/>
                                          </p:val>
                                        </p:tav>
                                        <p:tav tm="100000">
                                          <p:val>
                                            <p:fltVal val="0"/>
                                          </p:val>
                                        </p:tav>
                                      </p:tavLst>
                                    </p:anim>
                                    <p:animEffect transition="in" filter="fade">
                                      <p:cBhvr>
                                        <p:cTn id="26" dur="500"/>
                                        <p:tgtEl>
                                          <p:spTgt spid="1844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8441"/>
                                        </p:tgtEl>
                                        <p:attrNameLst>
                                          <p:attrName>style.visibility</p:attrName>
                                        </p:attrNameLst>
                                      </p:cBhvr>
                                      <p:to>
                                        <p:strVal val="visible"/>
                                      </p:to>
                                    </p:set>
                                    <p:anim calcmode="lin" valueType="num">
                                      <p:cBhvr>
                                        <p:cTn id="29" dur="500" fill="hold"/>
                                        <p:tgtEl>
                                          <p:spTgt spid="18441"/>
                                        </p:tgtEl>
                                        <p:attrNameLst>
                                          <p:attrName>ppt_w</p:attrName>
                                        </p:attrNameLst>
                                      </p:cBhvr>
                                      <p:tavLst>
                                        <p:tav tm="0">
                                          <p:val>
                                            <p:fltVal val="0"/>
                                          </p:val>
                                        </p:tav>
                                        <p:tav tm="100000">
                                          <p:val>
                                            <p:strVal val="#ppt_w"/>
                                          </p:val>
                                        </p:tav>
                                      </p:tavLst>
                                    </p:anim>
                                    <p:anim calcmode="lin" valueType="num">
                                      <p:cBhvr>
                                        <p:cTn id="30" dur="500" fill="hold"/>
                                        <p:tgtEl>
                                          <p:spTgt spid="18441"/>
                                        </p:tgtEl>
                                        <p:attrNameLst>
                                          <p:attrName>ppt_h</p:attrName>
                                        </p:attrNameLst>
                                      </p:cBhvr>
                                      <p:tavLst>
                                        <p:tav tm="0">
                                          <p:val>
                                            <p:fltVal val="0"/>
                                          </p:val>
                                        </p:tav>
                                        <p:tav tm="100000">
                                          <p:val>
                                            <p:strVal val="#ppt_h"/>
                                          </p:val>
                                        </p:tav>
                                      </p:tavLst>
                                    </p:anim>
                                    <p:anim calcmode="lin" valueType="num">
                                      <p:cBhvr>
                                        <p:cTn id="31" dur="500" fill="hold"/>
                                        <p:tgtEl>
                                          <p:spTgt spid="18441"/>
                                        </p:tgtEl>
                                        <p:attrNameLst>
                                          <p:attrName>style.rotation</p:attrName>
                                        </p:attrNameLst>
                                      </p:cBhvr>
                                      <p:tavLst>
                                        <p:tav tm="0">
                                          <p:val>
                                            <p:fltVal val="90"/>
                                          </p:val>
                                        </p:tav>
                                        <p:tav tm="100000">
                                          <p:val>
                                            <p:fltVal val="0"/>
                                          </p:val>
                                        </p:tav>
                                      </p:tavLst>
                                    </p:anim>
                                    <p:animEffect transition="in" filter="fade">
                                      <p:cBhvr>
                                        <p:cTn id="32" dur="500"/>
                                        <p:tgtEl>
                                          <p:spTgt spid="18441"/>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8447"/>
                                        </p:tgtEl>
                                        <p:attrNameLst>
                                          <p:attrName>style.visibility</p:attrName>
                                        </p:attrNameLst>
                                      </p:cBhvr>
                                      <p:to>
                                        <p:strVal val="visible"/>
                                      </p:to>
                                    </p:set>
                                    <p:anim calcmode="lin" valueType="num">
                                      <p:cBhvr>
                                        <p:cTn id="35" dur="500" fill="hold"/>
                                        <p:tgtEl>
                                          <p:spTgt spid="18447"/>
                                        </p:tgtEl>
                                        <p:attrNameLst>
                                          <p:attrName>ppt_w</p:attrName>
                                        </p:attrNameLst>
                                      </p:cBhvr>
                                      <p:tavLst>
                                        <p:tav tm="0">
                                          <p:val>
                                            <p:fltVal val="0"/>
                                          </p:val>
                                        </p:tav>
                                        <p:tav tm="100000">
                                          <p:val>
                                            <p:strVal val="#ppt_w"/>
                                          </p:val>
                                        </p:tav>
                                      </p:tavLst>
                                    </p:anim>
                                    <p:anim calcmode="lin" valueType="num">
                                      <p:cBhvr>
                                        <p:cTn id="36" dur="500" fill="hold"/>
                                        <p:tgtEl>
                                          <p:spTgt spid="18447"/>
                                        </p:tgtEl>
                                        <p:attrNameLst>
                                          <p:attrName>ppt_h</p:attrName>
                                        </p:attrNameLst>
                                      </p:cBhvr>
                                      <p:tavLst>
                                        <p:tav tm="0">
                                          <p:val>
                                            <p:fltVal val="0"/>
                                          </p:val>
                                        </p:tav>
                                        <p:tav tm="100000">
                                          <p:val>
                                            <p:strVal val="#ppt_h"/>
                                          </p:val>
                                        </p:tav>
                                      </p:tavLst>
                                    </p:anim>
                                    <p:anim calcmode="lin" valueType="num">
                                      <p:cBhvr>
                                        <p:cTn id="37" dur="500" fill="hold"/>
                                        <p:tgtEl>
                                          <p:spTgt spid="18447"/>
                                        </p:tgtEl>
                                        <p:attrNameLst>
                                          <p:attrName>style.rotation</p:attrName>
                                        </p:attrNameLst>
                                      </p:cBhvr>
                                      <p:tavLst>
                                        <p:tav tm="0">
                                          <p:val>
                                            <p:fltVal val="90"/>
                                          </p:val>
                                        </p:tav>
                                        <p:tav tm="100000">
                                          <p:val>
                                            <p:fltVal val="0"/>
                                          </p:val>
                                        </p:tav>
                                      </p:tavLst>
                                    </p:anim>
                                    <p:animEffect transition="in" filter="fade">
                                      <p:cBhvr>
                                        <p:cTn id="38" dur="500"/>
                                        <p:tgtEl>
                                          <p:spTgt spid="1844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162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
                                        </p:tgtEl>
                                        <p:attrNameLst>
                                          <p:attrName>style.visibility</p:attrName>
                                        </p:attrNameLst>
                                      </p:cBhvr>
                                      <p:to>
                                        <p:strVal val="visible"/>
                                      </p:to>
                                    </p:set>
                                    <p:anim calcmode="lin" valueType="num">
                                      <p:cBhvr>
                                        <p:cTn id="47"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48" dur="400" fill="hold"/>
                                        <p:tgtEl>
                                          <p:spTgt spid="3"/>
                                        </p:tgtEl>
                                        <p:attrNameLst>
                                          <p:attrName>ppt_y</p:attrName>
                                        </p:attrNameLst>
                                      </p:cBhvr>
                                      <p:tavLst>
                                        <p:tav tm="0">
                                          <p:val>
                                            <p:strVal val="#ppt_y"/>
                                          </p:val>
                                        </p:tav>
                                        <p:tav tm="100000">
                                          <p:val>
                                            <p:strVal val="#ppt_y"/>
                                          </p:val>
                                        </p:tav>
                                      </p:tavLst>
                                    </p:anim>
                                    <p:anim calcmode="lin" valueType="num">
                                      <p:cBhvr>
                                        <p:cTn id="49"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0"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1" dur="400" tmFilter="0,0; .5, 1; 1, 1"/>
                                        <p:tgtEl>
                                          <p:spTgt spid="3"/>
                                        </p:tgtEl>
                                      </p:cBhvr>
                                    </p:animEffect>
                                  </p:childTnLst>
                                </p:cTn>
                              </p:par>
                              <p:par>
                                <p:cTn id="52" presetID="31"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 calcmode="lin" valueType="num">
                                      <p:cBhvr>
                                        <p:cTn id="56" dur="500" fill="hold"/>
                                        <p:tgtEl>
                                          <p:spTgt spid="16"/>
                                        </p:tgtEl>
                                        <p:attrNameLst>
                                          <p:attrName>style.rotation</p:attrName>
                                        </p:attrNameLst>
                                      </p:cBhvr>
                                      <p:tavLst>
                                        <p:tav tm="0">
                                          <p:val>
                                            <p:fltVal val="90"/>
                                          </p:val>
                                        </p:tav>
                                        <p:tav tm="100000">
                                          <p:val>
                                            <p:fltVal val="0"/>
                                          </p:val>
                                        </p:tav>
                                      </p:tavLst>
                                    </p:anim>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40" grpId="0" autoUpdateAnimBg="0"/>
      <p:bldP spid="18441" grpId="0" autoUpdateAnimBg="0"/>
      <p:bldP spid="18447" grpId="0" animBg="1"/>
      <p:bldP spid="3"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76"/>
          <p:cNvSpPr txBox="1">
            <a:spLocks noChangeArrowheads="1"/>
          </p:cNvSpPr>
          <p:nvPr/>
        </p:nvSpPr>
        <p:spPr bwMode="auto">
          <a:xfrm>
            <a:off x="1185863" y="1714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图像去噪</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43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1843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0" name="TextBox 7"/>
          <p:cNvSpPr txBox="1">
            <a:spLocks noChangeArrowheads="1"/>
          </p:cNvSpPr>
          <p:nvPr/>
        </p:nvSpPr>
        <p:spPr bwMode="auto">
          <a:xfrm>
            <a:off x="5492750" y="16462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8F8F8"/>
                </a:solidFill>
                <a:latin typeface="微软雅黑" panose="020B0503020204020204" pitchFamily="34" charset="-122"/>
                <a:ea typeface="微软雅黑" panose="020B0503020204020204" pitchFamily="34" charset="-122"/>
              </a:rPr>
              <a:t>您的标题</a:t>
            </a:r>
          </a:p>
        </p:txBody>
      </p:sp>
      <p:sp>
        <p:nvSpPr>
          <p:cNvPr id="18441" name="TextBox 8"/>
          <p:cNvSpPr txBox="1">
            <a:spLocks noChangeArrowheads="1"/>
          </p:cNvSpPr>
          <p:nvPr/>
        </p:nvSpPr>
        <p:spPr bwMode="auto">
          <a:xfrm>
            <a:off x="5072063" y="2286000"/>
            <a:ext cx="22590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a:solidFill>
                  <a:srgbClr val="F8F8F8"/>
                </a:solidFill>
                <a:latin typeface="微软雅黑" panose="020B0503020204020204" pitchFamily="34" charset="-122"/>
                <a:ea typeface="微软雅黑" panose="020B0503020204020204" pitchFamily="34" charset="-122"/>
              </a:rPr>
              <a:t>这里输入您的文字这里输入您的文字这里输入您的文字这里输入您的文字这里输入您</a:t>
            </a:r>
          </a:p>
        </p:txBody>
      </p:sp>
      <p:sp>
        <p:nvSpPr>
          <p:cNvPr id="18447" name="Freeform 8"/>
          <p:cNvSpPr>
            <a:spLocks noEditPoints="1"/>
          </p:cNvSpPr>
          <p:nvPr/>
        </p:nvSpPr>
        <p:spPr bwMode="auto">
          <a:xfrm>
            <a:off x="5848350" y="3995738"/>
            <a:ext cx="614363" cy="771525"/>
          </a:xfrm>
          <a:custGeom>
            <a:avLst/>
            <a:gdLst>
              <a:gd name="T0" fmla="*/ 79 w 734"/>
              <a:gd name="T1" fmla="*/ 906 h 993"/>
              <a:gd name="T2" fmla="*/ 124 w 734"/>
              <a:gd name="T3" fmla="*/ 153 h 993"/>
              <a:gd name="T4" fmla="*/ 162 w 734"/>
              <a:gd name="T5" fmla="*/ 218 h 993"/>
              <a:gd name="T6" fmla="*/ 201 w 734"/>
              <a:gd name="T7" fmla="*/ 153 h 993"/>
              <a:gd name="T8" fmla="*/ 328 w 734"/>
              <a:gd name="T9" fmla="*/ 179 h 993"/>
              <a:gd name="T10" fmla="*/ 405 w 734"/>
              <a:gd name="T11" fmla="*/ 179 h 993"/>
              <a:gd name="T12" fmla="*/ 533 w 734"/>
              <a:gd name="T13" fmla="*/ 153 h 993"/>
              <a:gd name="T14" fmla="*/ 572 w 734"/>
              <a:gd name="T15" fmla="*/ 218 h 993"/>
              <a:gd name="T16" fmla="*/ 610 w 734"/>
              <a:gd name="T17" fmla="*/ 153 h 993"/>
              <a:gd name="T18" fmla="*/ 656 w 734"/>
              <a:gd name="T19" fmla="*/ 906 h 993"/>
              <a:gd name="T20" fmla="*/ 610 w 734"/>
              <a:gd name="T21" fmla="*/ 67 h 993"/>
              <a:gd name="T22" fmla="*/ 572 w 734"/>
              <a:gd name="T23" fmla="*/ 0 h 993"/>
              <a:gd name="T24" fmla="*/ 533 w 734"/>
              <a:gd name="T25" fmla="*/ 67 h 993"/>
              <a:gd name="T26" fmla="*/ 405 w 734"/>
              <a:gd name="T27" fmla="*/ 38 h 993"/>
              <a:gd name="T28" fmla="*/ 328 w 734"/>
              <a:gd name="T29" fmla="*/ 38 h 993"/>
              <a:gd name="T30" fmla="*/ 201 w 734"/>
              <a:gd name="T31" fmla="*/ 67 h 993"/>
              <a:gd name="T32" fmla="*/ 162 w 734"/>
              <a:gd name="T33" fmla="*/ 0 h 993"/>
              <a:gd name="T34" fmla="*/ 124 w 734"/>
              <a:gd name="T35" fmla="*/ 67 h 993"/>
              <a:gd name="T36" fmla="*/ 0 w 734"/>
              <a:gd name="T37" fmla="*/ 147 h 993"/>
              <a:gd name="T38" fmla="*/ 80 w 734"/>
              <a:gd name="T39" fmla="*/ 993 h 993"/>
              <a:gd name="T40" fmla="*/ 734 w 734"/>
              <a:gd name="T41" fmla="*/ 913 h 993"/>
              <a:gd name="T42" fmla="*/ 655 w 734"/>
              <a:gd name="T43" fmla="*/ 67 h 993"/>
              <a:gd name="T44" fmla="*/ 573 w 734"/>
              <a:gd name="T45" fmla="*/ 371 h 993"/>
              <a:gd name="T46" fmla="*/ 161 w 734"/>
              <a:gd name="T47" fmla="*/ 317 h 993"/>
              <a:gd name="T48" fmla="*/ 161 w 734"/>
              <a:gd name="T49" fmla="*/ 512 h 993"/>
              <a:gd name="T50" fmla="*/ 573 w 734"/>
              <a:gd name="T51" fmla="*/ 458 h 993"/>
              <a:gd name="T52" fmla="*/ 161 w 734"/>
              <a:gd name="T53" fmla="*/ 512 h 993"/>
              <a:gd name="T54" fmla="*/ 573 w 734"/>
              <a:gd name="T55" fmla="*/ 653 h 993"/>
              <a:gd name="T56" fmla="*/ 161 w 734"/>
              <a:gd name="T57" fmla="*/ 599 h 993"/>
              <a:gd name="T58" fmla="*/ 161 w 734"/>
              <a:gd name="T59" fmla="*/ 794 h 993"/>
              <a:gd name="T60" fmla="*/ 573 w 734"/>
              <a:gd name="T61" fmla="*/ 740 h 993"/>
              <a:gd name="T62" fmla="*/ 161 w 734"/>
              <a:gd name="T63" fmla="*/ 79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TextBox 2"/>
          <p:cNvSpPr txBox="1"/>
          <p:nvPr/>
        </p:nvSpPr>
        <p:spPr>
          <a:xfrm>
            <a:off x="457025" y="649063"/>
            <a:ext cx="9001000" cy="6117059"/>
          </a:xfrm>
          <a:prstGeom prst="rect">
            <a:avLst/>
          </a:prstGeom>
          <a:noFill/>
        </p:spPr>
        <p:txBody>
          <a:bodyPr wrap="square" rtlCol="0">
            <a:spAutoFit/>
          </a:bodyPr>
          <a:lstStyle/>
          <a:p>
            <a:pPr indent="457200">
              <a:lnSpc>
                <a:spcPct val="150000"/>
              </a:lnSpc>
            </a:pPr>
            <a:r>
              <a:rPr lang="zh-CN" altLang="en-US" sz="2400" dirty="0">
                <a:solidFill>
                  <a:schemeClr val="accent2">
                    <a:lumMod val="50000"/>
                  </a:schemeClr>
                </a:solidFill>
                <a:latin typeface="+mn-ea"/>
                <a:ea typeface="+mn-ea"/>
              </a:rPr>
              <a:t>图像是人们获取信息中一种极为重要的</a:t>
            </a:r>
            <a:r>
              <a:rPr lang="zh-CN" altLang="en-US" sz="2400" dirty="0" smtClean="0">
                <a:solidFill>
                  <a:schemeClr val="accent2">
                    <a:lumMod val="50000"/>
                  </a:schemeClr>
                </a:solidFill>
                <a:latin typeface="+mn-ea"/>
                <a:ea typeface="+mn-ea"/>
              </a:rPr>
              <a:t>信息源，现实</a:t>
            </a:r>
            <a:r>
              <a:rPr lang="zh-CN" altLang="en-US" sz="2400" dirty="0">
                <a:solidFill>
                  <a:schemeClr val="accent2">
                    <a:lumMod val="50000"/>
                  </a:schemeClr>
                </a:solidFill>
                <a:latin typeface="+mn-ea"/>
                <a:ea typeface="+mn-ea"/>
              </a:rPr>
              <a:t>中</a:t>
            </a:r>
            <a:r>
              <a:rPr lang="zh-CN" altLang="en-US" sz="2400" dirty="0" smtClean="0">
                <a:solidFill>
                  <a:schemeClr val="accent2">
                    <a:lumMod val="50000"/>
                  </a:schemeClr>
                </a:solidFill>
                <a:latin typeface="+mn-ea"/>
                <a:ea typeface="+mn-ea"/>
              </a:rPr>
              <a:t>的图像</a:t>
            </a:r>
            <a:r>
              <a:rPr lang="zh-CN" altLang="en-US" sz="2400" dirty="0">
                <a:solidFill>
                  <a:schemeClr val="accent2">
                    <a:lumMod val="50000"/>
                  </a:schemeClr>
                </a:solidFill>
                <a:latin typeface="+mn-ea"/>
                <a:ea typeface="+mn-ea"/>
              </a:rPr>
              <a:t>都存在各种</a:t>
            </a:r>
            <a:r>
              <a:rPr lang="zh-CN" altLang="en-US" sz="2400" dirty="0" smtClean="0">
                <a:solidFill>
                  <a:schemeClr val="accent2">
                    <a:lumMod val="50000"/>
                  </a:schemeClr>
                </a:solidFill>
                <a:latin typeface="+mn-ea"/>
                <a:ea typeface="+mn-ea"/>
              </a:rPr>
              <a:t>噪声干扰，在</a:t>
            </a:r>
            <a:r>
              <a:rPr lang="zh-CN" altLang="en-US" sz="2400" dirty="0">
                <a:solidFill>
                  <a:schemeClr val="accent2">
                    <a:lumMod val="50000"/>
                  </a:schemeClr>
                </a:solidFill>
                <a:latin typeface="+mn-ea"/>
                <a:ea typeface="+mn-ea"/>
              </a:rPr>
              <a:t>图像获取、转换与传输等过程中</a:t>
            </a:r>
            <a:r>
              <a:rPr lang="zh-CN" altLang="en-US" sz="2400" dirty="0" smtClean="0">
                <a:solidFill>
                  <a:schemeClr val="accent2">
                    <a:lumMod val="50000"/>
                  </a:schemeClr>
                </a:solidFill>
                <a:latin typeface="+mn-ea"/>
                <a:ea typeface="+mn-ea"/>
              </a:rPr>
              <a:t>，常</a:t>
            </a:r>
            <a:r>
              <a:rPr lang="zh-CN" altLang="en-US" sz="2400" dirty="0">
                <a:solidFill>
                  <a:schemeClr val="accent2">
                    <a:lumMod val="50000"/>
                  </a:schemeClr>
                </a:solidFill>
                <a:latin typeface="+mn-ea"/>
                <a:ea typeface="+mn-ea"/>
              </a:rPr>
              <a:t>受到成像设备自身因素与外界环境条件</a:t>
            </a:r>
            <a:r>
              <a:rPr lang="zh-CN" altLang="en-US" sz="2400" dirty="0" smtClean="0">
                <a:solidFill>
                  <a:schemeClr val="accent2">
                    <a:lumMod val="50000"/>
                  </a:schemeClr>
                </a:solidFill>
                <a:latin typeface="+mn-ea"/>
                <a:ea typeface="+mn-ea"/>
              </a:rPr>
              <a:t>影响，导致</a:t>
            </a:r>
            <a:r>
              <a:rPr lang="zh-CN" altLang="en-US" sz="2400" dirty="0">
                <a:solidFill>
                  <a:schemeClr val="accent2">
                    <a:lumMod val="50000"/>
                  </a:schemeClr>
                </a:solidFill>
                <a:latin typeface="+mn-ea"/>
                <a:ea typeface="+mn-ea"/>
              </a:rPr>
              <a:t>所成</a:t>
            </a:r>
            <a:r>
              <a:rPr lang="zh-CN" altLang="en-US" sz="2400" dirty="0" smtClean="0">
                <a:solidFill>
                  <a:schemeClr val="accent2">
                    <a:lumMod val="50000"/>
                  </a:schemeClr>
                </a:solidFill>
                <a:latin typeface="+mn-ea"/>
                <a:ea typeface="+mn-ea"/>
              </a:rPr>
              <a:t>图像上</a:t>
            </a:r>
            <a:r>
              <a:rPr lang="zh-CN" altLang="en-US" sz="2400" dirty="0">
                <a:solidFill>
                  <a:schemeClr val="accent2">
                    <a:lumMod val="50000"/>
                  </a:schemeClr>
                </a:solidFill>
                <a:latin typeface="+mn-ea"/>
                <a:ea typeface="+mn-ea"/>
              </a:rPr>
              <a:t>出现一些随机、离散或孤立的点</a:t>
            </a:r>
            <a:r>
              <a:rPr lang="zh-CN" altLang="en-US" sz="2400" dirty="0" smtClean="0">
                <a:solidFill>
                  <a:schemeClr val="accent2">
                    <a:lumMod val="50000"/>
                  </a:schemeClr>
                </a:solidFill>
                <a:latin typeface="+mn-ea"/>
                <a:ea typeface="+mn-ea"/>
              </a:rPr>
              <a:t>，即</a:t>
            </a:r>
            <a:r>
              <a:rPr lang="zh-CN" altLang="en-US" sz="2400" dirty="0">
                <a:solidFill>
                  <a:schemeClr val="accent2">
                    <a:lumMod val="50000"/>
                  </a:schemeClr>
                </a:solidFill>
                <a:latin typeface="+mn-ea"/>
                <a:ea typeface="+mn-ea"/>
              </a:rPr>
              <a:t>图像噪声</a:t>
            </a:r>
            <a:r>
              <a:rPr lang="zh-CN" altLang="en-US" sz="2400" dirty="0" smtClean="0">
                <a:solidFill>
                  <a:schemeClr val="accent2">
                    <a:lumMod val="50000"/>
                  </a:schemeClr>
                </a:solidFill>
                <a:latin typeface="+mn-ea"/>
                <a:ea typeface="+mn-ea"/>
              </a:rPr>
              <a:t>。</a:t>
            </a:r>
            <a:endParaRPr lang="en-US" altLang="zh-CN" sz="2400" dirty="0" smtClean="0">
              <a:solidFill>
                <a:schemeClr val="accent2">
                  <a:lumMod val="50000"/>
                </a:schemeClr>
              </a:solidFill>
              <a:latin typeface="+mn-ea"/>
              <a:ea typeface="+mn-ea"/>
            </a:endParaRPr>
          </a:p>
          <a:p>
            <a:pPr indent="457200">
              <a:lnSpc>
                <a:spcPct val="150000"/>
              </a:lnSpc>
            </a:pPr>
            <a:r>
              <a:rPr lang="zh-CN" altLang="en-US" sz="2400" dirty="0" smtClean="0">
                <a:solidFill>
                  <a:schemeClr val="accent2">
                    <a:lumMod val="50000"/>
                  </a:schemeClr>
                </a:solidFill>
                <a:latin typeface="+mn-ea"/>
                <a:ea typeface="+mn-ea"/>
              </a:rPr>
              <a:t>去</a:t>
            </a:r>
            <a:r>
              <a:rPr lang="zh-CN" altLang="en-US" sz="2400" dirty="0">
                <a:solidFill>
                  <a:schemeClr val="accent2">
                    <a:lumMod val="50000"/>
                  </a:schemeClr>
                </a:solidFill>
                <a:latin typeface="+mn-ea"/>
                <a:ea typeface="+mn-ea"/>
              </a:rPr>
              <a:t>噪主要任务是最大可能地</a:t>
            </a:r>
            <a:r>
              <a:rPr lang="zh-CN" altLang="en-US" sz="2400" dirty="0" smtClean="0">
                <a:solidFill>
                  <a:schemeClr val="accent2">
                    <a:lumMod val="50000"/>
                  </a:schemeClr>
                </a:solidFill>
                <a:latin typeface="+mn-ea"/>
                <a:ea typeface="+mn-ea"/>
              </a:rPr>
              <a:t>将实际</a:t>
            </a:r>
            <a:r>
              <a:rPr lang="zh-CN" altLang="en-US" sz="2400" dirty="0">
                <a:solidFill>
                  <a:schemeClr val="accent2">
                    <a:lumMod val="50000"/>
                  </a:schemeClr>
                </a:solidFill>
                <a:latin typeface="+mn-ea"/>
                <a:ea typeface="+mn-ea"/>
              </a:rPr>
              <a:t>信号与噪声信号分</a:t>
            </a:r>
            <a:r>
              <a:rPr lang="zh-CN" altLang="en-US" sz="2400" dirty="0" smtClean="0">
                <a:solidFill>
                  <a:schemeClr val="accent2">
                    <a:lumMod val="50000"/>
                  </a:schemeClr>
                </a:solidFill>
                <a:latin typeface="+mn-ea"/>
                <a:ea typeface="+mn-ea"/>
              </a:rPr>
              <a:t>离开，剔除</a:t>
            </a:r>
            <a:r>
              <a:rPr lang="zh-CN" altLang="en-US" sz="2400" dirty="0">
                <a:solidFill>
                  <a:schemeClr val="accent2">
                    <a:lumMod val="50000"/>
                  </a:schemeClr>
                </a:solidFill>
                <a:latin typeface="+mn-ea"/>
                <a:ea typeface="+mn-ea"/>
              </a:rPr>
              <a:t>噪声</a:t>
            </a:r>
            <a:r>
              <a:rPr lang="zh-CN" altLang="en-US" sz="2400" dirty="0" smtClean="0">
                <a:solidFill>
                  <a:schemeClr val="accent2">
                    <a:lumMod val="50000"/>
                  </a:schemeClr>
                </a:solidFill>
                <a:latin typeface="+mn-ea"/>
                <a:ea typeface="+mn-ea"/>
              </a:rPr>
              <a:t>信号，保留</a:t>
            </a:r>
            <a:r>
              <a:rPr lang="zh-CN" altLang="en-US" sz="2400" dirty="0">
                <a:solidFill>
                  <a:schemeClr val="accent2">
                    <a:lumMod val="50000"/>
                  </a:schemeClr>
                </a:solidFill>
                <a:latin typeface="+mn-ea"/>
                <a:ea typeface="+mn-ea"/>
              </a:rPr>
              <a:t>真实</a:t>
            </a:r>
            <a:r>
              <a:rPr lang="zh-CN" altLang="en-US" sz="2400" dirty="0" smtClean="0">
                <a:solidFill>
                  <a:schemeClr val="accent2">
                    <a:lumMod val="50000"/>
                  </a:schemeClr>
                </a:solidFill>
                <a:latin typeface="+mn-ea"/>
                <a:ea typeface="+mn-ea"/>
              </a:rPr>
              <a:t>信号，以达到</a:t>
            </a:r>
            <a:r>
              <a:rPr lang="zh-CN" altLang="en-US" sz="2400" dirty="0">
                <a:solidFill>
                  <a:schemeClr val="accent2">
                    <a:lumMod val="50000"/>
                  </a:schemeClr>
                </a:solidFill>
                <a:latin typeface="+mn-ea"/>
                <a:ea typeface="+mn-ea"/>
              </a:rPr>
              <a:t>还原真实图像目的。去噪主要是提高图像的信噪比或</a:t>
            </a:r>
            <a:r>
              <a:rPr lang="zh-CN" altLang="en-US" sz="2400" dirty="0" smtClean="0">
                <a:solidFill>
                  <a:schemeClr val="accent2">
                    <a:lumMod val="50000"/>
                  </a:schemeClr>
                </a:solidFill>
                <a:latin typeface="+mn-ea"/>
                <a:ea typeface="+mn-ea"/>
              </a:rPr>
              <a:t>峰值信噪比与降低均方误差，突出</a:t>
            </a:r>
            <a:r>
              <a:rPr lang="zh-CN" altLang="en-US" sz="2400" dirty="0">
                <a:solidFill>
                  <a:schemeClr val="accent2">
                    <a:lumMod val="50000"/>
                  </a:schemeClr>
                </a:solidFill>
                <a:latin typeface="+mn-ea"/>
                <a:ea typeface="+mn-ea"/>
              </a:rPr>
              <a:t>图像特征信息的过程。图像</a:t>
            </a:r>
            <a:r>
              <a:rPr lang="zh-CN" altLang="en-US" sz="2400" dirty="0" smtClean="0">
                <a:solidFill>
                  <a:schemeClr val="accent2">
                    <a:lumMod val="50000"/>
                  </a:schemeClr>
                </a:solidFill>
                <a:latin typeface="+mn-ea"/>
                <a:ea typeface="+mn-ea"/>
              </a:rPr>
              <a:t>去噪</a:t>
            </a:r>
            <a:r>
              <a:rPr lang="zh-CN" altLang="en-US" sz="2400" dirty="0">
                <a:solidFill>
                  <a:schemeClr val="accent2">
                    <a:lumMod val="50000"/>
                  </a:schemeClr>
                </a:solidFill>
                <a:latin typeface="+mn-ea"/>
                <a:ea typeface="+mn-ea"/>
              </a:rPr>
              <a:t>算法遵循的规则是在去除噪声的同时能尽可能多地保护</a:t>
            </a:r>
            <a:r>
              <a:rPr lang="zh-CN" altLang="en-US" sz="2400" dirty="0" smtClean="0">
                <a:solidFill>
                  <a:schemeClr val="accent2">
                    <a:lumMod val="50000"/>
                  </a:schemeClr>
                </a:solidFill>
                <a:latin typeface="+mn-ea"/>
                <a:ea typeface="+mn-ea"/>
              </a:rPr>
              <a:t>图像</a:t>
            </a:r>
            <a:r>
              <a:rPr lang="zh-CN" altLang="en-US" sz="2400" dirty="0">
                <a:solidFill>
                  <a:schemeClr val="accent2">
                    <a:lumMod val="50000"/>
                  </a:schemeClr>
                </a:solidFill>
                <a:latin typeface="+mn-ea"/>
                <a:ea typeface="+mn-ea"/>
              </a:rPr>
              <a:t>的边缘细节</a:t>
            </a:r>
            <a:r>
              <a:rPr lang="zh-CN" altLang="en-US" sz="2400" dirty="0" smtClean="0">
                <a:solidFill>
                  <a:schemeClr val="accent2">
                    <a:lumMod val="50000"/>
                  </a:schemeClr>
                </a:solidFill>
                <a:latin typeface="+mn-ea"/>
                <a:ea typeface="+mn-ea"/>
              </a:rPr>
              <a:t>信息，使得</a:t>
            </a:r>
            <a:r>
              <a:rPr lang="zh-CN" altLang="en-US" sz="2400" dirty="0">
                <a:solidFill>
                  <a:schemeClr val="accent2">
                    <a:lumMod val="50000"/>
                  </a:schemeClr>
                </a:solidFill>
                <a:latin typeface="+mn-ea"/>
                <a:ea typeface="+mn-ea"/>
              </a:rPr>
              <a:t>图像更加真实再现目标场景。因此</a:t>
            </a:r>
            <a:r>
              <a:rPr lang="zh-CN" altLang="en-US" sz="2400" dirty="0" smtClean="0">
                <a:solidFill>
                  <a:schemeClr val="accent2">
                    <a:lumMod val="50000"/>
                  </a:schemeClr>
                </a:solidFill>
                <a:latin typeface="+mn-ea"/>
                <a:ea typeface="+mn-ea"/>
              </a:rPr>
              <a:t>在图像处理</a:t>
            </a:r>
            <a:r>
              <a:rPr lang="zh-CN" altLang="en-US" sz="2400" dirty="0">
                <a:solidFill>
                  <a:schemeClr val="accent2">
                    <a:lumMod val="50000"/>
                  </a:schemeClr>
                </a:solidFill>
                <a:latin typeface="+mn-ea"/>
                <a:ea typeface="+mn-ea"/>
              </a:rPr>
              <a:t>前期加入降噪或去噪</a:t>
            </a:r>
            <a:r>
              <a:rPr lang="zh-CN" altLang="en-US" sz="2400" dirty="0" smtClean="0">
                <a:solidFill>
                  <a:schemeClr val="accent2">
                    <a:lumMod val="50000"/>
                  </a:schemeClr>
                </a:solidFill>
                <a:latin typeface="+mn-ea"/>
                <a:ea typeface="+mn-ea"/>
              </a:rPr>
              <a:t>过程，显得</a:t>
            </a:r>
            <a:r>
              <a:rPr lang="zh-CN" altLang="en-US" sz="2400" dirty="0">
                <a:solidFill>
                  <a:schemeClr val="accent2">
                    <a:lumMod val="50000"/>
                  </a:schemeClr>
                </a:solidFill>
                <a:latin typeface="+mn-ea"/>
                <a:ea typeface="+mn-ea"/>
              </a:rPr>
              <a:t>极为重要</a:t>
            </a:r>
            <a:r>
              <a:rPr lang="zh-CN" altLang="en-US" sz="2400" dirty="0" smtClean="0">
                <a:solidFill>
                  <a:schemeClr val="bg1"/>
                </a:solidFill>
              </a:rPr>
              <a:t>。</a:t>
            </a:r>
            <a:endParaRPr lang="zh-CN" altLang="en-US" sz="2400" dirty="0">
              <a:solidFill>
                <a:schemeClr val="bg1"/>
              </a:solidFill>
            </a:endParaRPr>
          </a:p>
        </p:txBody>
      </p:sp>
      <p:sp>
        <p:nvSpPr>
          <p:cNvPr id="15" name="Freeform 6"/>
          <p:cNvSpPr>
            <a:spLocks/>
          </p:cNvSpPr>
          <p:nvPr/>
        </p:nvSpPr>
        <p:spPr bwMode="auto">
          <a:xfrm>
            <a:off x="9667875" y="1827213"/>
            <a:ext cx="2435225" cy="405765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6" name="组合 15"/>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18861" y="2636912"/>
            <a:ext cx="8667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3120414"/>
      </p:ext>
    </p:extLst>
  </p:cSld>
  <p:clrMapOvr>
    <a:masterClrMapping/>
  </p:clrMapOvr>
  <p:transition spd="slow" advTm="453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1+#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18436"/>
                                        </p:tgtEl>
                                        <p:attrNameLst>
                                          <p:attrName>style.visibility</p:attrName>
                                        </p:attrNameLst>
                                      </p:cBhvr>
                                      <p:to>
                                        <p:strVal val="visible"/>
                                      </p:to>
                                    </p:set>
                                    <p:animEffect transition="in" filter="wipe(right)">
                                      <p:cBhvr>
                                        <p:cTn id="11" dur="500"/>
                                        <p:tgtEl>
                                          <p:spTgt spid="18436"/>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8434"/>
                                        </p:tgtEl>
                                        <p:attrNameLst>
                                          <p:attrName>style.visibility</p:attrName>
                                        </p:attrNameLst>
                                      </p:cBhvr>
                                      <p:to>
                                        <p:strVal val="visible"/>
                                      </p:to>
                                    </p:set>
                                    <p:anim calcmode="lin" valueType="num">
                                      <p:cBhvr>
                                        <p:cTn id="15"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18434"/>
                                        </p:tgtEl>
                                        <p:attrNameLst>
                                          <p:attrName>ppt_y</p:attrName>
                                        </p:attrNameLst>
                                      </p:cBhvr>
                                      <p:tavLst>
                                        <p:tav tm="0">
                                          <p:val>
                                            <p:strVal val="#ppt_y"/>
                                          </p:val>
                                        </p:tav>
                                        <p:tav tm="100000">
                                          <p:val>
                                            <p:strVal val="#ppt_y"/>
                                          </p:val>
                                        </p:tav>
                                      </p:tavLst>
                                    </p:anim>
                                    <p:anim calcmode="lin" valueType="num">
                                      <p:cBhvr>
                                        <p:cTn id="17"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18434"/>
                                        </p:tgtEl>
                                      </p:cBhvr>
                                    </p:animEffect>
                                  </p:childTnLst>
                                </p:cTn>
                              </p:par>
                            </p:childTnLst>
                          </p:cTn>
                        </p:par>
                        <p:par>
                          <p:cTn id="20" fill="hold" nodeType="afterGroup">
                            <p:stCondLst>
                              <p:cond delay="1120"/>
                            </p:stCondLst>
                            <p:childTnLst>
                              <p:par>
                                <p:cTn id="21" presetID="31" presetClass="entr" presetSubtype="0" fill="hold" grpId="0" nodeType="afterEffect">
                                  <p:stCondLst>
                                    <p:cond delay="0"/>
                                  </p:stCondLst>
                                  <p:childTnLst>
                                    <p:set>
                                      <p:cBhvr>
                                        <p:cTn id="22" dur="1" fill="hold">
                                          <p:stCondLst>
                                            <p:cond delay="0"/>
                                          </p:stCondLst>
                                        </p:cTn>
                                        <p:tgtEl>
                                          <p:spTgt spid="18440"/>
                                        </p:tgtEl>
                                        <p:attrNameLst>
                                          <p:attrName>style.visibility</p:attrName>
                                        </p:attrNameLst>
                                      </p:cBhvr>
                                      <p:to>
                                        <p:strVal val="visible"/>
                                      </p:to>
                                    </p:set>
                                    <p:anim calcmode="lin" valueType="num">
                                      <p:cBhvr>
                                        <p:cTn id="23" dur="500" fill="hold"/>
                                        <p:tgtEl>
                                          <p:spTgt spid="18440"/>
                                        </p:tgtEl>
                                        <p:attrNameLst>
                                          <p:attrName>ppt_w</p:attrName>
                                        </p:attrNameLst>
                                      </p:cBhvr>
                                      <p:tavLst>
                                        <p:tav tm="0">
                                          <p:val>
                                            <p:fltVal val="0"/>
                                          </p:val>
                                        </p:tav>
                                        <p:tav tm="100000">
                                          <p:val>
                                            <p:strVal val="#ppt_w"/>
                                          </p:val>
                                        </p:tav>
                                      </p:tavLst>
                                    </p:anim>
                                    <p:anim calcmode="lin" valueType="num">
                                      <p:cBhvr>
                                        <p:cTn id="24" dur="500" fill="hold"/>
                                        <p:tgtEl>
                                          <p:spTgt spid="18440"/>
                                        </p:tgtEl>
                                        <p:attrNameLst>
                                          <p:attrName>ppt_h</p:attrName>
                                        </p:attrNameLst>
                                      </p:cBhvr>
                                      <p:tavLst>
                                        <p:tav tm="0">
                                          <p:val>
                                            <p:fltVal val="0"/>
                                          </p:val>
                                        </p:tav>
                                        <p:tav tm="100000">
                                          <p:val>
                                            <p:strVal val="#ppt_h"/>
                                          </p:val>
                                        </p:tav>
                                      </p:tavLst>
                                    </p:anim>
                                    <p:anim calcmode="lin" valueType="num">
                                      <p:cBhvr>
                                        <p:cTn id="25" dur="500" fill="hold"/>
                                        <p:tgtEl>
                                          <p:spTgt spid="18440"/>
                                        </p:tgtEl>
                                        <p:attrNameLst>
                                          <p:attrName>style.rotation</p:attrName>
                                        </p:attrNameLst>
                                      </p:cBhvr>
                                      <p:tavLst>
                                        <p:tav tm="0">
                                          <p:val>
                                            <p:fltVal val="90"/>
                                          </p:val>
                                        </p:tav>
                                        <p:tav tm="100000">
                                          <p:val>
                                            <p:fltVal val="0"/>
                                          </p:val>
                                        </p:tav>
                                      </p:tavLst>
                                    </p:anim>
                                    <p:animEffect transition="in" filter="fade">
                                      <p:cBhvr>
                                        <p:cTn id="26" dur="500"/>
                                        <p:tgtEl>
                                          <p:spTgt spid="1844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8441"/>
                                        </p:tgtEl>
                                        <p:attrNameLst>
                                          <p:attrName>style.visibility</p:attrName>
                                        </p:attrNameLst>
                                      </p:cBhvr>
                                      <p:to>
                                        <p:strVal val="visible"/>
                                      </p:to>
                                    </p:set>
                                    <p:anim calcmode="lin" valueType="num">
                                      <p:cBhvr>
                                        <p:cTn id="29" dur="500" fill="hold"/>
                                        <p:tgtEl>
                                          <p:spTgt spid="18441"/>
                                        </p:tgtEl>
                                        <p:attrNameLst>
                                          <p:attrName>ppt_w</p:attrName>
                                        </p:attrNameLst>
                                      </p:cBhvr>
                                      <p:tavLst>
                                        <p:tav tm="0">
                                          <p:val>
                                            <p:fltVal val="0"/>
                                          </p:val>
                                        </p:tav>
                                        <p:tav tm="100000">
                                          <p:val>
                                            <p:strVal val="#ppt_w"/>
                                          </p:val>
                                        </p:tav>
                                      </p:tavLst>
                                    </p:anim>
                                    <p:anim calcmode="lin" valueType="num">
                                      <p:cBhvr>
                                        <p:cTn id="30" dur="500" fill="hold"/>
                                        <p:tgtEl>
                                          <p:spTgt spid="18441"/>
                                        </p:tgtEl>
                                        <p:attrNameLst>
                                          <p:attrName>ppt_h</p:attrName>
                                        </p:attrNameLst>
                                      </p:cBhvr>
                                      <p:tavLst>
                                        <p:tav tm="0">
                                          <p:val>
                                            <p:fltVal val="0"/>
                                          </p:val>
                                        </p:tav>
                                        <p:tav tm="100000">
                                          <p:val>
                                            <p:strVal val="#ppt_h"/>
                                          </p:val>
                                        </p:tav>
                                      </p:tavLst>
                                    </p:anim>
                                    <p:anim calcmode="lin" valueType="num">
                                      <p:cBhvr>
                                        <p:cTn id="31" dur="500" fill="hold"/>
                                        <p:tgtEl>
                                          <p:spTgt spid="18441"/>
                                        </p:tgtEl>
                                        <p:attrNameLst>
                                          <p:attrName>style.rotation</p:attrName>
                                        </p:attrNameLst>
                                      </p:cBhvr>
                                      <p:tavLst>
                                        <p:tav tm="0">
                                          <p:val>
                                            <p:fltVal val="90"/>
                                          </p:val>
                                        </p:tav>
                                        <p:tav tm="100000">
                                          <p:val>
                                            <p:fltVal val="0"/>
                                          </p:val>
                                        </p:tav>
                                      </p:tavLst>
                                    </p:anim>
                                    <p:animEffect transition="in" filter="fade">
                                      <p:cBhvr>
                                        <p:cTn id="32" dur="500"/>
                                        <p:tgtEl>
                                          <p:spTgt spid="18441"/>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8447"/>
                                        </p:tgtEl>
                                        <p:attrNameLst>
                                          <p:attrName>style.visibility</p:attrName>
                                        </p:attrNameLst>
                                      </p:cBhvr>
                                      <p:to>
                                        <p:strVal val="visible"/>
                                      </p:to>
                                    </p:set>
                                    <p:anim calcmode="lin" valueType="num">
                                      <p:cBhvr>
                                        <p:cTn id="35" dur="500" fill="hold"/>
                                        <p:tgtEl>
                                          <p:spTgt spid="18447"/>
                                        </p:tgtEl>
                                        <p:attrNameLst>
                                          <p:attrName>ppt_w</p:attrName>
                                        </p:attrNameLst>
                                      </p:cBhvr>
                                      <p:tavLst>
                                        <p:tav tm="0">
                                          <p:val>
                                            <p:fltVal val="0"/>
                                          </p:val>
                                        </p:tav>
                                        <p:tav tm="100000">
                                          <p:val>
                                            <p:strVal val="#ppt_w"/>
                                          </p:val>
                                        </p:tav>
                                      </p:tavLst>
                                    </p:anim>
                                    <p:anim calcmode="lin" valueType="num">
                                      <p:cBhvr>
                                        <p:cTn id="36" dur="500" fill="hold"/>
                                        <p:tgtEl>
                                          <p:spTgt spid="18447"/>
                                        </p:tgtEl>
                                        <p:attrNameLst>
                                          <p:attrName>ppt_h</p:attrName>
                                        </p:attrNameLst>
                                      </p:cBhvr>
                                      <p:tavLst>
                                        <p:tav tm="0">
                                          <p:val>
                                            <p:fltVal val="0"/>
                                          </p:val>
                                        </p:tav>
                                        <p:tav tm="100000">
                                          <p:val>
                                            <p:strVal val="#ppt_h"/>
                                          </p:val>
                                        </p:tav>
                                      </p:tavLst>
                                    </p:anim>
                                    <p:anim calcmode="lin" valueType="num">
                                      <p:cBhvr>
                                        <p:cTn id="37" dur="500" fill="hold"/>
                                        <p:tgtEl>
                                          <p:spTgt spid="18447"/>
                                        </p:tgtEl>
                                        <p:attrNameLst>
                                          <p:attrName>style.rotation</p:attrName>
                                        </p:attrNameLst>
                                      </p:cBhvr>
                                      <p:tavLst>
                                        <p:tav tm="0">
                                          <p:val>
                                            <p:fltVal val="90"/>
                                          </p:val>
                                        </p:tav>
                                        <p:tav tm="100000">
                                          <p:val>
                                            <p:fltVal val="0"/>
                                          </p:val>
                                        </p:tav>
                                      </p:tavLst>
                                    </p:anim>
                                    <p:animEffect transition="in" filter="fade">
                                      <p:cBhvr>
                                        <p:cTn id="38" dur="500"/>
                                        <p:tgtEl>
                                          <p:spTgt spid="1844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31"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 calcmode="lin" valueType="num">
                                      <p:cBhvr>
                                        <p:cTn id="48" dur="500" fill="hold"/>
                                        <p:tgtEl>
                                          <p:spTgt spid="16"/>
                                        </p:tgtEl>
                                        <p:attrNameLst>
                                          <p:attrName>style.rotation</p:attrName>
                                        </p:attrNameLst>
                                      </p:cBhvr>
                                      <p:tavLst>
                                        <p:tav tm="0">
                                          <p:val>
                                            <p:fltVal val="90"/>
                                          </p:val>
                                        </p:tav>
                                        <p:tav tm="100000">
                                          <p:val>
                                            <p:fltVal val="0"/>
                                          </p:val>
                                        </p:tav>
                                      </p:tavLst>
                                    </p:anim>
                                    <p:animEffect transition="in" filter="fade">
                                      <p:cBhvr>
                                        <p:cTn id="49" dur="500"/>
                                        <p:tgtEl>
                                          <p:spTgt spid="16"/>
                                        </p:tgtEl>
                                      </p:cBhvr>
                                    </p:animEffect>
                                  </p:childTnLst>
                                </p:cTn>
                              </p:par>
                            </p:childTnLst>
                          </p:cTn>
                        </p:par>
                        <p:par>
                          <p:cTn id="50" fill="hold">
                            <p:stCondLst>
                              <p:cond delay="162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3"/>
                                        </p:tgtEl>
                                        <p:attrNameLst>
                                          <p:attrName>style.visibility</p:attrName>
                                        </p:attrNameLst>
                                      </p:cBhvr>
                                      <p:to>
                                        <p:strVal val="visible"/>
                                      </p:to>
                                    </p:set>
                                    <p:anim calcmode="lin" valueType="num">
                                      <p:cBhvr>
                                        <p:cTn id="53"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4" dur="400" fill="hold"/>
                                        <p:tgtEl>
                                          <p:spTgt spid="3"/>
                                        </p:tgtEl>
                                        <p:attrNameLst>
                                          <p:attrName>ppt_y</p:attrName>
                                        </p:attrNameLst>
                                      </p:cBhvr>
                                      <p:tavLst>
                                        <p:tav tm="0">
                                          <p:val>
                                            <p:strVal val="#ppt_y"/>
                                          </p:val>
                                        </p:tav>
                                        <p:tav tm="100000">
                                          <p:val>
                                            <p:strVal val="#ppt_y"/>
                                          </p:val>
                                        </p:tav>
                                      </p:tavLst>
                                    </p:anim>
                                    <p:anim calcmode="lin" valueType="num">
                                      <p:cBhvr>
                                        <p:cTn id="55"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6"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7" dur="4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40" grpId="0" autoUpdateAnimBg="0"/>
      <p:bldP spid="18441" grpId="0" autoUpdateAnimBg="0"/>
      <p:bldP spid="18447" grpId="0" animBg="1"/>
      <p:bldP spid="3"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76"/>
          <p:cNvSpPr txBox="1">
            <a:spLocks noChangeArrowheads="1"/>
          </p:cNvSpPr>
          <p:nvPr/>
        </p:nvSpPr>
        <p:spPr bwMode="auto">
          <a:xfrm>
            <a:off x="1185863" y="17145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图像去模糊</a:t>
            </a:r>
            <a:endParaRPr lang="zh-CN" altLang="en-US"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435" name="Freeform 40"/>
          <p:cNvSpPr>
            <a:spLocks noEditPoints="1"/>
          </p:cNvSpPr>
          <p:nvPr/>
        </p:nvSpPr>
        <p:spPr bwMode="auto">
          <a:xfrm>
            <a:off x="554038" y="227013"/>
            <a:ext cx="265112" cy="393700"/>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18436" name="直接连接符 46"/>
          <p:cNvCxnSpPr>
            <a:cxnSpLocks noChangeShapeType="1"/>
          </p:cNvCxnSpPr>
          <p:nvPr/>
        </p:nvCxnSpPr>
        <p:spPr bwMode="auto">
          <a:xfrm flipH="1">
            <a:off x="985838" y="615950"/>
            <a:ext cx="9899650" cy="0"/>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39" name="Freeform 6"/>
          <p:cNvSpPr>
            <a:spLocks/>
          </p:cNvSpPr>
          <p:nvPr/>
        </p:nvSpPr>
        <p:spPr bwMode="auto">
          <a:xfrm>
            <a:off x="8553450" y="2036763"/>
            <a:ext cx="2435225" cy="4057650"/>
          </a:xfrm>
          <a:custGeom>
            <a:avLst/>
            <a:gdLst>
              <a:gd name="T0" fmla="*/ 1805 w 3132"/>
              <a:gd name="T1" fmla="*/ 23 h 5219"/>
              <a:gd name="T2" fmla="*/ 3128 w 3132"/>
              <a:gd name="T3" fmla="*/ 1484 h 5219"/>
              <a:gd name="T4" fmla="*/ 2929 w 3132"/>
              <a:gd name="T5" fmla="*/ 2249 h 5219"/>
              <a:gd name="T6" fmla="*/ 2624 w 3132"/>
              <a:gd name="T7" fmla="*/ 2789 h 5219"/>
              <a:gd name="T8" fmla="*/ 2435 w 3132"/>
              <a:gd name="T9" fmla="*/ 3416 h 5219"/>
              <a:gd name="T10" fmla="*/ 2280 w 3132"/>
              <a:gd name="T11" fmla="*/ 3797 h 5219"/>
              <a:gd name="T12" fmla="*/ 2216 w 3132"/>
              <a:gd name="T13" fmla="*/ 3957 h 5219"/>
              <a:gd name="T14" fmla="*/ 2229 w 3132"/>
              <a:gd name="T15" fmla="*/ 4072 h 5219"/>
              <a:gd name="T16" fmla="*/ 2234 w 3132"/>
              <a:gd name="T17" fmla="*/ 4166 h 5219"/>
              <a:gd name="T18" fmla="*/ 2226 w 3132"/>
              <a:gd name="T19" fmla="*/ 4254 h 5219"/>
              <a:gd name="T20" fmla="*/ 2230 w 3132"/>
              <a:gd name="T21" fmla="*/ 4346 h 5219"/>
              <a:gd name="T22" fmla="*/ 2233 w 3132"/>
              <a:gd name="T23" fmla="*/ 4435 h 5219"/>
              <a:gd name="T24" fmla="*/ 2234 w 3132"/>
              <a:gd name="T25" fmla="*/ 4522 h 5219"/>
              <a:gd name="T26" fmla="*/ 2228 w 3132"/>
              <a:gd name="T27" fmla="*/ 4620 h 5219"/>
              <a:gd name="T28" fmla="*/ 2217 w 3132"/>
              <a:gd name="T29" fmla="*/ 4698 h 5219"/>
              <a:gd name="T30" fmla="*/ 2194 w 3132"/>
              <a:gd name="T31" fmla="*/ 4820 h 5219"/>
              <a:gd name="T32" fmla="*/ 1802 w 3132"/>
              <a:gd name="T33" fmla="*/ 5178 h 5219"/>
              <a:gd name="T34" fmla="*/ 1330 w 3132"/>
              <a:gd name="T35" fmla="*/ 5178 h 5219"/>
              <a:gd name="T36" fmla="*/ 938 w 3132"/>
              <a:gd name="T37" fmla="*/ 4820 h 5219"/>
              <a:gd name="T38" fmla="*/ 915 w 3132"/>
              <a:gd name="T39" fmla="*/ 4698 h 5219"/>
              <a:gd name="T40" fmla="*/ 905 w 3132"/>
              <a:gd name="T41" fmla="*/ 4620 h 5219"/>
              <a:gd name="T42" fmla="*/ 898 w 3132"/>
              <a:gd name="T43" fmla="*/ 4522 h 5219"/>
              <a:gd name="T44" fmla="*/ 899 w 3132"/>
              <a:gd name="T45" fmla="*/ 4435 h 5219"/>
              <a:gd name="T46" fmla="*/ 902 w 3132"/>
              <a:gd name="T47" fmla="*/ 4346 h 5219"/>
              <a:gd name="T48" fmla="*/ 906 w 3132"/>
              <a:gd name="T49" fmla="*/ 4254 h 5219"/>
              <a:gd name="T50" fmla="*/ 898 w 3132"/>
              <a:gd name="T51" fmla="*/ 4166 h 5219"/>
              <a:gd name="T52" fmla="*/ 903 w 3132"/>
              <a:gd name="T53" fmla="*/ 4072 h 5219"/>
              <a:gd name="T54" fmla="*/ 916 w 3132"/>
              <a:gd name="T55" fmla="*/ 3957 h 5219"/>
              <a:gd name="T56" fmla="*/ 852 w 3132"/>
              <a:gd name="T57" fmla="*/ 3797 h 5219"/>
              <a:gd name="T58" fmla="*/ 697 w 3132"/>
              <a:gd name="T59" fmla="*/ 3416 h 5219"/>
              <a:gd name="T60" fmla="*/ 508 w 3132"/>
              <a:gd name="T61" fmla="*/ 2789 h 5219"/>
              <a:gd name="T62" fmla="*/ 203 w 3132"/>
              <a:gd name="T63" fmla="*/ 2249 h 5219"/>
              <a:gd name="T64" fmla="*/ 4 w 3132"/>
              <a:gd name="T65" fmla="*/ 1484 h 5219"/>
              <a:gd name="T66" fmla="*/ 1366 w 3132"/>
              <a:gd name="T67" fmla="*/ 18 h 5219"/>
              <a:gd name="T68" fmla="*/ 1805 w 3132"/>
              <a:gd name="T69" fmla="*/ 22 h 5219"/>
              <a:gd name="T70" fmla="*/ 1805 w 3132"/>
              <a:gd name="T71" fmla="*/ 23 h 5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32" h="5219">
                <a:moveTo>
                  <a:pt x="1805" y="23"/>
                </a:moveTo>
                <a:cubicBezTo>
                  <a:pt x="2506" y="125"/>
                  <a:pt x="3107" y="716"/>
                  <a:pt x="3128" y="1484"/>
                </a:cubicBezTo>
                <a:cubicBezTo>
                  <a:pt x="3132" y="1790"/>
                  <a:pt x="3040" y="2037"/>
                  <a:pt x="2929" y="2249"/>
                </a:cubicBezTo>
                <a:cubicBezTo>
                  <a:pt x="2829" y="2400"/>
                  <a:pt x="2701" y="2656"/>
                  <a:pt x="2624" y="2789"/>
                </a:cubicBezTo>
                <a:cubicBezTo>
                  <a:pt x="2491" y="3023"/>
                  <a:pt x="2449" y="3204"/>
                  <a:pt x="2435" y="3416"/>
                </a:cubicBezTo>
                <a:cubicBezTo>
                  <a:pt x="2435" y="3574"/>
                  <a:pt x="2395" y="3708"/>
                  <a:pt x="2280" y="3797"/>
                </a:cubicBezTo>
                <a:cubicBezTo>
                  <a:pt x="2209" y="3842"/>
                  <a:pt x="2175" y="3898"/>
                  <a:pt x="2216" y="3957"/>
                </a:cubicBezTo>
                <a:cubicBezTo>
                  <a:pt x="2256" y="3998"/>
                  <a:pt x="2270" y="4037"/>
                  <a:pt x="2229" y="4072"/>
                </a:cubicBezTo>
                <a:cubicBezTo>
                  <a:pt x="2176" y="4109"/>
                  <a:pt x="2197" y="4138"/>
                  <a:pt x="2234" y="4166"/>
                </a:cubicBezTo>
                <a:cubicBezTo>
                  <a:pt x="2288" y="4207"/>
                  <a:pt x="2270" y="4233"/>
                  <a:pt x="2226" y="4254"/>
                </a:cubicBezTo>
                <a:cubicBezTo>
                  <a:pt x="2163" y="4278"/>
                  <a:pt x="2168" y="4319"/>
                  <a:pt x="2230" y="4346"/>
                </a:cubicBezTo>
                <a:cubicBezTo>
                  <a:pt x="2306" y="4376"/>
                  <a:pt x="2298" y="4406"/>
                  <a:pt x="2233" y="4435"/>
                </a:cubicBezTo>
                <a:cubicBezTo>
                  <a:pt x="2160" y="4461"/>
                  <a:pt x="2176" y="4491"/>
                  <a:pt x="2234" y="4522"/>
                </a:cubicBezTo>
                <a:cubicBezTo>
                  <a:pt x="2293" y="4555"/>
                  <a:pt x="2280" y="4587"/>
                  <a:pt x="2228" y="4620"/>
                </a:cubicBezTo>
                <a:cubicBezTo>
                  <a:pt x="2173" y="4652"/>
                  <a:pt x="2188" y="4676"/>
                  <a:pt x="2217" y="4698"/>
                </a:cubicBezTo>
                <a:cubicBezTo>
                  <a:pt x="2266" y="4737"/>
                  <a:pt x="2231" y="4782"/>
                  <a:pt x="2194" y="4820"/>
                </a:cubicBezTo>
                <a:cubicBezTo>
                  <a:pt x="2066" y="4955"/>
                  <a:pt x="1935" y="5073"/>
                  <a:pt x="1802" y="5178"/>
                </a:cubicBezTo>
                <a:cubicBezTo>
                  <a:pt x="1693" y="5216"/>
                  <a:pt x="1465" y="5219"/>
                  <a:pt x="1330" y="5178"/>
                </a:cubicBezTo>
                <a:cubicBezTo>
                  <a:pt x="1197" y="5073"/>
                  <a:pt x="1066" y="4955"/>
                  <a:pt x="938" y="4820"/>
                </a:cubicBezTo>
                <a:cubicBezTo>
                  <a:pt x="901" y="4782"/>
                  <a:pt x="866" y="4737"/>
                  <a:pt x="915" y="4698"/>
                </a:cubicBezTo>
                <a:cubicBezTo>
                  <a:pt x="944" y="4676"/>
                  <a:pt x="959" y="4652"/>
                  <a:pt x="905" y="4620"/>
                </a:cubicBezTo>
                <a:cubicBezTo>
                  <a:pt x="852" y="4587"/>
                  <a:pt x="839" y="4555"/>
                  <a:pt x="898" y="4522"/>
                </a:cubicBezTo>
                <a:cubicBezTo>
                  <a:pt x="956" y="4491"/>
                  <a:pt x="973" y="4461"/>
                  <a:pt x="899" y="4435"/>
                </a:cubicBezTo>
                <a:cubicBezTo>
                  <a:pt x="834" y="4406"/>
                  <a:pt x="826" y="4376"/>
                  <a:pt x="902" y="4346"/>
                </a:cubicBezTo>
                <a:cubicBezTo>
                  <a:pt x="964" y="4319"/>
                  <a:pt x="969" y="4278"/>
                  <a:pt x="906" y="4254"/>
                </a:cubicBezTo>
                <a:cubicBezTo>
                  <a:pt x="862" y="4233"/>
                  <a:pt x="845" y="4207"/>
                  <a:pt x="898" y="4166"/>
                </a:cubicBezTo>
                <a:cubicBezTo>
                  <a:pt x="935" y="4138"/>
                  <a:pt x="956" y="4109"/>
                  <a:pt x="903" y="4072"/>
                </a:cubicBezTo>
                <a:cubicBezTo>
                  <a:pt x="862" y="4037"/>
                  <a:pt x="877" y="3998"/>
                  <a:pt x="916" y="3957"/>
                </a:cubicBezTo>
                <a:cubicBezTo>
                  <a:pt x="957" y="3898"/>
                  <a:pt x="923" y="3842"/>
                  <a:pt x="852" y="3797"/>
                </a:cubicBezTo>
                <a:cubicBezTo>
                  <a:pt x="737" y="3708"/>
                  <a:pt x="697" y="3574"/>
                  <a:pt x="697" y="3416"/>
                </a:cubicBezTo>
                <a:cubicBezTo>
                  <a:pt x="683" y="3204"/>
                  <a:pt x="641" y="3023"/>
                  <a:pt x="508" y="2789"/>
                </a:cubicBezTo>
                <a:cubicBezTo>
                  <a:pt x="431" y="2656"/>
                  <a:pt x="303" y="2400"/>
                  <a:pt x="203" y="2249"/>
                </a:cubicBezTo>
                <a:cubicBezTo>
                  <a:pt x="92" y="2037"/>
                  <a:pt x="0" y="1790"/>
                  <a:pt x="4" y="1484"/>
                </a:cubicBezTo>
                <a:cubicBezTo>
                  <a:pt x="25" y="702"/>
                  <a:pt x="649" y="103"/>
                  <a:pt x="1366" y="18"/>
                </a:cubicBezTo>
                <a:cubicBezTo>
                  <a:pt x="1502" y="3"/>
                  <a:pt x="1665" y="0"/>
                  <a:pt x="1805" y="22"/>
                </a:cubicBezTo>
                <a:lnTo>
                  <a:pt x="1805"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TextBox 7"/>
          <p:cNvSpPr txBox="1">
            <a:spLocks noChangeArrowheads="1"/>
          </p:cNvSpPr>
          <p:nvPr/>
        </p:nvSpPr>
        <p:spPr bwMode="auto">
          <a:xfrm>
            <a:off x="5492750" y="16462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8F8F8"/>
                </a:solidFill>
                <a:latin typeface="微软雅黑" panose="020B0503020204020204" pitchFamily="34" charset="-122"/>
                <a:ea typeface="微软雅黑" panose="020B0503020204020204" pitchFamily="34" charset="-122"/>
              </a:rPr>
              <a:t>您的标题</a:t>
            </a:r>
          </a:p>
        </p:txBody>
      </p:sp>
      <p:sp>
        <p:nvSpPr>
          <p:cNvPr id="18441" name="TextBox 8"/>
          <p:cNvSpPr txBox="1">
            <a:spLocks noChangeArrowheads="1"/>
          </p:cNvSpPr>
          <p:nvPr/>
        </p:nvSpPr>
        <p:spPr bwMode="auto">
          <a:xfrm>
            <a:off x="5072063" y="2286000"/>
            <a:ext cx="22590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a:solidFill>
                  <a:srgbClr val="F8F8F8"/>
                </a:solidFill>
                <a:latin typeface="微软雅黑" panose="020B0503020204020204" pitchFamily="34" charset="-122"/>
                <a:ea typeface="微软雅黑" panose="020B0503020204020204" pitchFamily="34" charset="-122"/>
              </a:rPr>
              <a:t>这里输入您的文字这里输入您的文字这里输入您的文字这里输入您的文字这里输入您</a:t>
            </a:r>
          </a:p>
        </p:txBody>
      </p:sp>
      <p:sp>
        <p:nvSpPr>
          <p:cNvPr id="18447" name="Freeform 8"/>
          <p:cNvSpPr>
            <a:spLocks noEditPoints="1"/>
          </p:cNvSpPr>
          <p:nvPr/>
        </p:nvSpPr>
        <p:spPr bwMode="auto">
          <a:xfrm>
            <a:off x="5848350" y="3995738"/>
            <a:ext cx="614363" cy="771525"/>
          </a:xfrm>
          <a:custGeom>
            <a:avLst/>
            <a:gdLst>
              <a:gd name="T0" fmla="*/ 79 w 734"/>
              <a:gd name="T1" fmla="*/ 906 h 993"/>
              <a:gd name="T2" fmla="*/ 124 w 734"/>
              <a:gd name="T3" fmla="*/ 153 h 993"/>
              <a:gd name="T4" fmla="*/ 162 w 734"/>
              <a:gd name="T5" fmla="*/ 218 h 993"/>
              <a:gd name="T6" fmla="*/ 201 w 734"/>
              <a:gd name="T7" fmla="*/ 153 h 993"/>
              <a:gd name="T8" fmla="*/ 328 w 734"/>
              <a:gd name="T9" fmla="*/ 179 h 993"/>
              <a:gd name="T10" fmla="*/ 405 w 734"/>
              <a:gd name="T11" fmla="*/ 179 h 993"/>
              <a:gd name="T12" fmla="*/ 533 w 734"/>
              <a:gd name="T13" fmla="*/ 153 h 993"/>
              <a:gd name="T14" fmla="*/ 572 w 734"/>
              <a:gd name="T15" fmla="*/ 218 h 993"/>
              <a:gd name="T16" fmla="*/ 610 w 734"/>
              <a:gd name="T17" fmla="*/ 153 h 993"/>
              <a:gd name="T18" fmla="*/ 656 w 734"/>
              <a:gd name="T19" fmla="*/ 906 h 993"/>
              <a:gd name="T20" fmla="*/ 610 w 734"/>
              <a:gd name="T21" fmla="*/ 67 h 993"/>
              <a:gd name="T22" fmla="*/ 572 w 734"/>
              <a:gd name="T23" fmla="*/ 0 h 993"/>
              <a:gd name="T24" fmla="*/ 533 w 734"/>
              <a:gd name="T25" fmla="*/ 67 h 993"/>
              <a:gd name="T26" fmla="*/ 405 w 734"/>
              <a:gd name="T27" fmla="*/ 38 h 993"/>
              <a:gd name="T28" fmla="*/ 328 w 734"/>
              <a:gd name="T29" fmla="*/ 38 h 993"/>
              <a:gd name="T30" fmla="*/ 201 w 734"/>
              <a:gd name="T31" fmla="*/ 67 h 993"/>
              <a:gd name="T32" fmla="*/ 162 w 734"/>
              <a:gd name="T33" fmla="*/ 0 h 993"/>
              <a:gd name="T34" fmla="*/ 124 w 734"/>
              <a:gd name="T35" fmla="*/ 67 h 993"/>
              <a:gd name="T36" fmla="*/ 0 w 734"/>
              <a:gd name="T37" fmla="*/ 147 h 993"/>
              <a:gd name="T38" fmla="*/ 80 w 734"/>
              <a:gd name="T39" fmla="*/ 993 h 993"/>
              <a:gd name="T40" fmla="*/ 734 w 734"/>
              <a:gd name="T41" fmla="*/ 913 h 993"/>
              <a:gd name="T42" fmla="*/ 655 w 734"/>
              <a:gd name="T43" fmla="*/ 67 h 993"/>
              <a:gd name="T44" fmla="*/ 573 w 734"/>
              <a:gd name="T45" fmla="*/ 371 h 993"/>
              <a:gd name="T46" fmla="*/ 161 w 734"/>
              <a:gd name="T47" fmla="*/ 317 h 993"/>
              <a:gd name="T48" fmla="*/ 161 w 734"/>
              <a:gd name="T49" fmla="*/ 512 h 993"/>
              <a:gd name="T50" fmla="*/ 573 w 734"/>
              <a:gd name="T51" fmla="*/ 458 h 993"/>
              <a:gd name="T52" fmla="*/ 161 w 734"/>
              <a:gd name="T53" fmla="*/ 512 h 993"/>
              <a:gd name="T54" fmla="*/ 573 w 734"/>
              <a:gd name="T55" fmla="*/ 653 h 993"/>
              <a:gd name="T56" fmla="*/ 161 w 734"/>
              <a:gd name="T57" fmla="*/ 599 h 993"/>
              <a:gd name="T58" fmla="*/ 161 w 734"/>
              <a:gd name="T59" fmla="*/ 794 h 993"/>
              <a:gd name="T60" fmla="*/ 573 w 734"/>
              <a:gd name="T61" fmla="*/ 740 h 993"/>
              <a:gd name="T62" fmla="*/ 161 w 734"/>
              <a:gd name="T63" fmla="*/ 79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4" h="993">
                <a:moveTo>
                  <a:pt x="656" y="906"/>
                </a:moveTo>
                <a:lnTo>
                  <a:pt x="79" y="906"/>
                </a:lnTo>
                <a:lnTo>
                  <a:pt x="79" y="153"/>
                </a:lnTo>
                <a:lnTo>
                  <a:pt x="124" y="153"/>
                </a:lnTo>
                <a:lnTo>
                  <a:pt x="124" y="179"/>
                </a:lnTo>
                <a:cubicBezTo>
                  <a:pt x="124" y="201"/>
                  <a:pt x="141" y="218"/>
                  <a:pt x="162" y="218"/>
                </a:cubicBezTo>
                <a:cubicBezTo>
                  <a:pt x="183" y="218"/>
                  <a:pt x="201" y="201"/>
                  <a:pt x="201" y="179"/>
                </a:cubicBezTo>
                <a:lnTo>
                  <a:pt x="201" y="153"/>
                </a:lnTo>
                <a:lnTo>
                  <a:pt x="328" y="153"/>
                </a:lnTo>
                <a:lnTo>
                  <a:pt x="328" y="179"/>
                </a:lnTo>
                <a:cubicBezTo>
                  <a:pt x="328" y="201"/>
                  <a:pt x="345" y="218"/>
                  <a:pt x="366" y="218"/>
                </a:cubicBezTo>
                <a:cubicBezTo>
                  <a:pt x="388" y="218"/>
                  <a:pt x="405" y="201"/>
                  <a:pt x="405" y="179"/>
                </a:cubicBezTo>
                <a:lnTo>
                  <a:pt x="405" y="153"/>
                </a:lnTo>
                <a:lnTo>
                  <a:pt x="533" y="153"/>
                </a:lnTo>
                <a:lnTo>
                  <a:pt x="533" y="179"/>
                </a:lnTo>
                <a:cubicBezTo>
                  <a:pt x="533" y="201"/>
                  <a:pt x="550" y="218"/>
                  <a:pt x="572" y="218"/>
                </a:cubicBezTo>
                <a:cubicBezTo>
                  <a:pt x="593" y="218"/>
                  <a:pt x="610" y="201"/>
                  <a:pt x="610" y="179"/>
                </a:cubicBezTo>
                <a:lnTo>
                  <a:pt x="610" y="153"/>
                </a:lnTo>
                <a:lnTo>
                  <a:pt x="656" y="153"/>
                </a:lnTo>
                <a:lnTo>
                  <a:pt x="656" y="906"/>
                </a:lnTo>
                <a:close/>
                <a:moveTo>
                  <a:pt x="655" y="67"/>
                </a:moveTo>
                <a:lnTo>
                  <a:pt x="610" y="67"/>
                </a:lnTo>
                <a:lnTo>
                  <a:pt x="610" y="38"/>
                </a:lnTo>
                <a:cubicBezTo>
                  <a:pt x="610" y="17"/>
                  <a:pt x="593" y="0"/>
                  <a:pt x="572" y="0"/>
                </a:cubicBezTo>
                <a:cubicBezTo>
                  <a:pt x="550" y="0"/>
                  <a:pt x="533" y="17"/>
                  <a:pt x="533" y="38"/>
                </a:cubicBezTo>
                <a:lnTo>
                  <a:pt x="533" y="67"/>
                </a:lnTo>
                <a:lnTo>
                  <a:pt x="405" y="67"/>
                </a:lnTo>
                <a:lnTo>
                  <a:pt x="405" y="38"/>
                </a:lnTo>
                <a:cubicBezTo>
                  <a:pt x="405" y="17"/>
                  <a:pt x="388" y="0"/>
                  <a:pt x="366" y="0"/>
                </a:cubicBezTo>
                <a:cubicBezTo>
                  <a:pt x="345" y="0"/>
                  <a:pt x="328" y="17"/>
                  <a:pt x="328" y="38"/>
                </a:cubicBezTo>
                <a:lnTo>
                  <a:pt x="328" y="67"/>
                </a:lnTo>
                <a:lnTo>
                  <a:pt x="201" y="67"/>
                </a:lnTo>
                <a:lnTo>
                  <a:pt x="201" y="38"/>
                </a:lnTo>
                <a:cubicBezTo>
                  <a:pt x="201" y="17"/>
                  <a:pt x="183" y="0"/>
                  <a:pt x="162" y="0"/>
                </a:cubicBezTo>
                <a:cubicBezTo>
                  <a:pt x="141" y="0"/>
                  <a:pt x="124" y="17"/>
                  <a:pt x="124" y="38"/>
                </a:cubicBezTo>
                <a:lnTo>
                  <a:pt x="124" y="67"/>
                </a:lnTo>
                <a:lnTo>
                  <a:pt x="80" y="67"/>
                </a:lnTo>
                <a:cubicBezTo>
                  <a:pt x="36" y="67"/>
                  <a:pt x="0" y="103"/>
                  <a:pt x="0" y="147"/>
                </a:cubicBezTo>
                <a:lnTo>
                  <a:pt x="0" y="913"/>
                </a:lnTo>
                <a:cubicBezTo>
                  <a:pt x="0" y="957"/>
                  <a:pt x="36" y="993"/>
                  <a:pt x="80" y="993"/>
                </a:cubicBezTo>
                <a:lnTo>
                  <a:pt x="655" y="993"/>
                </a:lnTo>
                <a:cubicBezTo>
                  <a:pt x="699" y="993"/>
                  <a:pt x="734" y="957"/>
                  <a:pt x="734" y="913"/>
                </a:cubicBezTo>
                <a:lnTo>
                  <a:pt x="734" y="147"/>
                </a:lnTo>
                <a:cubicBezTo>
                  <a:pt x="734" y="103"/>
                  <a:pt x="699" y="67"/>
                  <a:pt x="655" y="67"/>
                </a:cubicBezTo>
                <a:close/>
                <a:moveTo>
                  <a:pt x="161" y="371"/>
                </a:moveTo>
                <a:lnTo>
                  <a:pt x="573" y="371"/>
                </a:lnTo>
                <a:lnTo>
                  <a:pt x="573" y="317"/>
                </a:lnTo>
                <a:lnTo>
                  <a:pt x="161" y="317"/>
                </a:lnTo>
                <a:lnTo>
                  <a:pt x="161" y="371"/>
                </a:lnTo>
                <a:close/>
                <a:moveTo>
                  <a:pt x="161" y="512"/>
                </a:moveTo>
                <a:lnTo>
                  <a:pt x="573" y="512"/>
                </a:lnTo>
                <a:lnTo>
                  <a:pt x="573" y="458"/>
                </a:lnTo>
                <a:lnTo>
                  <a:pt x="161" y="458"/>
                </a:lnTo>
                <a:lnTo>
                  <a:pt x="161" y="512"/>
                </a:lnTo>
                <a:close/>
                <a:moveTo>
                  <a:pt x="161" y="653"/>
                </a:moveTo>
                <a:lnTo>
                  <a:pt x="573" y="653"/>
                </a:lnTo>
                <a:lnTo>
                  <a:pt x="573" y="599"/>
                </a:lnTo>
                <a:lnTo>
                  <a:pt x="161" y="599"/>
                </a:lnTo>
                <a:lnTo>
                  <a:pt x="161" y="653"/>
                </a:lnTo>
                <a:close/>
                <a:moveTo>
                  <a:pt x="161" y="794"/>
                </a:moveTo>
                <a:lnTo>
                  <a:pt x="573" y="794"/>
                </a:lnTo>
                <a:lnTo>
                  <a:pt x="573" y="740"/>
                </a:lnTo>
                <a:lnTo>
                  <a:pt x="161" y="740"/>
                </a:lnTo>
                <a:lnTo>
                  <a:pt x="161" y="794"/>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8448" name="组合 15"/>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37674" y="2852936"/>
            <a:ext cx="8667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1757" y="1052736"/>
            <a:ext cx="7992888" cy="4524315"/>
          </a:xfrm>
          <a:prstGeom prst="rect">
            <a:avLst/>
          </a:prstGeom>
          <a:noFill/>
        </p:spPr>
        <p:txBody>
          <a:bodyPr wrap="square" rtlCol="0">
            <a:spAutoFit/>
          </a:bodyPr>
          <a:lstStyle/>
          <a:p>
            <a:pPr indent="457200">
              <a:lnSpc>
                <a:spcPct val="150000"/>
              </a:lnSpc>
            </a:pPr>
            <a:r>
              <a:rPr lang="zh-CN" altLang="en-US" sz="2400" dirty="0">
                <a:solidFill>
                  <a:schemeClr val="accent2">
                    <a:lumMod val="50000"/>
                  </a:schemeClr>
                </a:solidFill>
                <a:latin typeface="+mn-ea"/>
                <a:ea typeface="+mn-ea"/>
              </a:rPr>
              <a:t>在图像采集过程中，相机与被拍摄物体之间发生相对运动会使图像产生运动</a:t>
            </a:r>
            <a:r>
              <a:rPr lang="zh-CN" altLang="en-US" sz="2400" dirty="0" smtClean="0">
                <a:solidFill>
                  <a:schemeClr val="accent2">
                    <a:lumMod val="50000"/>
                  </a:schemeClr>
                </a:solidFill>
                <a:latin typeface="+mn-ea"/>
                <a:ea typeface="+mn-ea"/>
              </a:rPr>
              <a:t>模糊。</a:t>
            </a:r>
            <a:endParaRPr lang="en-US" altLang="zh-CN" sz="2400" dirty="0" smtClean="0">
              <a:solidFill>
                <a:schemeClr val="accent2">
                  <a:lumMod val="50000"/>
                </a:schemeClr>
              </a:solidFill>
              <a:latin typeface="+mn-ea"/>
              <a:ea typeface="+mn-ea"/>
            </a:endParaRPr>
          </a:p>
          <a:p>
            <a:pPr indent="457200">
              <a:lnSpc>
                <a:spcPct val="150000"/>
              </a:lnSpc>
            </a:pPr>
            <a:r>
              <a:rPr lang="zh-CN" altLang="en-US" sz="2400" dirty="0" smtClean="0">
                <a:solidFill>
                  <a:schemeClr val="accent2">
                    <a:lumMod val="50000"/>
                  </a:schemeClr>
                </a:solidFill>
                <a:latin typeface="+mn-ea"/>
                <a:ea typeface="+mn-ea"/>
              </a:rPr>
              <a:t>模糊</a:t>
            </a:r>
            <a:r>
              <a:rPr lang="zh-CN" altLang="en-US" sz="2400" dirty="0">
                <a:solidFill>
                  <a:schemeClr val="accent2">
                    <a:lumMod val="50000"/>
                  </a:schemeClr>
                </a:solidFill>
                <a:latin typeface="+mn-ea"/>
                <a:ea typeface="+mn-ea"/>
              </a:rPr>
              <a:t>图像的内在本质</a:t>
            </a:r>
            <a:r>
              <a:rPr lang="zh-CN" altLang="en-US" sz="2400" dirty="0" smtClean="0">
                <a:solidFill>
                  <a:schemeClr val="accent2">
                    <a:lumMod val="50000"/>
                  </a:schemeClr>
                </a:solidFill>
                <a:latin typeface="+mn-ea"/>
                <a:ea typeface="+mn-ea"/>
              </a:rPr>
              <a:t>特性：</a:t>
            </a:r>
            <a:r>
              <a:rPr lang="zh-CN" altLang="en-US" sz="2400" dirty="0">
                <a:solidFill>
                  <a:schemeClr val="accent2">
                    <a:lumMod val="50000"/>
                  </a:schemeClr>
                </a:solidFill>
                <a:latin typeface="+mn-ea"/>
                <a:ea typeface="+mn-ea"/>
              </a:rPr>
              <a:t>模糊图像中的暗像素是非稀疏的。在模糊的过程中，</a:t>
            </a:r>
            <a:r>
              <a:rPr lang="zh-CN" altLang="en-US" sz="2400" dirty="0" smtClean="0">
                <a:solidFill>
                  <a:schemeClr val="accent2">
                    <a:lumMod val="50000"/>
                  </a:schemeClr>
                </a:solidFill>
                <a:latin typeface="+mn-ea"/>
                <a:ea typeface="+mn-ea"/>
              </a:rPr>
              <a:t>清晰</a:t>
            </a:r>
            <a:r>
              <a:rPr lang="zh-CN" altLang="en-US" sz="2400" dirty="0">
                <a:solidFill>
                  <a:schemeClr val="accent2">
                    <a:lumMod val="50000"/>
                  </a:schemeClr>
                </a:solidFill>
                <a:latin typeface="+mn-ea"/>
                <a:ea typeface="+mn-ea"/>
              </a:rPr>
              <a:t>图像中的暗像素会因为与它周围的亮像素进行加权平衡而导致模糊图像中暗像素的像素值增加，从而</a:t>
            </a:r>
            <a:r>
              <a:rPr lang="zh-CN" altLang="en-US" sz="2400" dirty="0" smtClean="0">
                <a:solidFill>
                  <a:schemeClr val="accent2">
                    <a:lumMod val="50000"/>
                  </a:schemeClr>
                </a:solidFill>
                <a:latin typeface="+mn-ea"/>
                <a:ea typeface="+mn-ea"/>
              </a:rPr>
              <a:t>导致</a:t>
            </a:r>
            <a:r>
              <a:rPr lang="zh-CN" altLang="en-US" sz="2400" dirty="0">
                <a:solidFill>
                  <a:schemeClr val="accent2">
                    <a:lumMod val="50000"/>
                  </a:schemeClr>
                </a:solidFill>
                <a:latin typeface="+mn-ea"/>
                <a:ea typeface="+mn-ea"/>
              </a:rPr>
              <a:t>模糊图像中暗像素的稀疏性降低。因此，利用模糊图像中暗像素的这种非稀疏特性，能够有效区分</a:t>
            </a:r>
            <a:r>
              <a:rPr lang="zh-CN" altLang="en-US" sz="2400" dirty="0" smtClean="0">
                <a:solidFill>
                  <a:schemeClr val="accent2">
                    <a:lumMod val="50000"/>
                  </a:schemeClr>
                </a:solidFill>
                <a:latin typeface="+mn-ea"/>
                <a:ea typeface="+mn-ea"/>
              </a:rPr>
              <a:t>模糊图像</a:t>
            </a:r>
            <a:r>
              <a:rPr lang="zh-CN" altLang="en-US" sz="2400" dirty="0">
                <a:solidFill>
                  <a:schemeClr val="accent2">
                    <a:lumMod val="50000"/>
                  </a:schemeClr>
                </a:solidFill>
                <a:latin typeface="+mn-ea"/>
                <a:ea typeface="+mn-ea"/>
              </a:rPr>
              <a:t>和清晰图像，从而实现模糊图像</a:t>
            </a:r>
            <a:r>
              <a:rPr lang="zh-CN" altLang="en-US" sz="2400" dirty="0" smtClean="0">
                <a:solidFill>
                  <a:schemeClr val="accent2">
                    <a:lumMod val="50000"/>
                  </a:schemeClr>
                </a:solidFill>
                <a:latin typeface="+mn-ea"/>
                <a:ea typeface="+mn-ea"/>
              </a:rPr>
              <a:t>的复原。</a:t>
            </a:r>
            <a:endParaRPr lang="zh-CN" altLang="en-US" sz="2400" dirty="0">
              <a:solidFill>
                <a:schemeClr val="accent2">
                  <a:lumMod val="50000"/>
                </a:schemeClr>
              </a:solidFill>
              <a:latin typeface="+mn-ea"/>
              <a:ea typeface="+mn-ea"/>
            </a:endParaRPr>
          </a:p>
        </p:txBody>
      </p:sp>
    </p:spTree>
    <p:extLst>
      <p:ext uri="{BB962C8B-B14F-4D97-AF65-F5344CB8AC3E}">
        <p14:creationId xmlns:p14="http://schemas.microsoft.com/office/powerpoint/2010/main" val="3054083962"/>
      </p:ext>
    </p:extLst>
  </p:cSld>
  <p:clrMapOvr>
    <a:masterClrMapping/>
  </p:clrMapOvr>
  <p:transition spd="slow" advTm="453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1+#ppt_w/2"/>
                                          </p:val>
                                        </p:tav>
                                        <p:tav tm="100000">
                                          <p:val>
                                            <p:strVal val="#ppt_x"/>
                                          </p:val>
                                        </p:tav>
                                      </p:tavLst>
                                    </p:anim>
                                    <p:anim calcmode="lin" valueType="num">
                                      <p:cBhvr additive="base">
                                        <p:cTn id="8" dur="500" fill="hold"/>
                                        <p:tgtEl>
                                          <p:spTgt spid="1843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18436"/>
                                        </p:tgtEl>
                                        <p:attrNameLst>
                                          <p:attrName>style.visibility</p:attrName>
                                        </p:attrNameLst>
                                      </p:cBhvr>
                                      <p:to>
                                        <p:strVal val="visible"/>
                                      </p:to>
                                    </p:set>
                                    <p:animEffect transition="in" filter="wipe(right)">
                                      <p:cBhvr>
                                        <p:cTn id="11" dur="500"/>
                                        <p:tgtEl>
                                          <p:spTgt spid="18436"/>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8434"/>
                                        </p:tgtEl>
                                        <p:attrNameLst>
                                          <p:attrName>style.visibility</p:attrName>
                                        </p:attrNameLst>
                                      </p:cBhvr>
                                      <p:to>
                                        <p:strVal val="visible"/>
                                      </p:to>
                                    </p:set>
                                    <p:anim calcmode="lin" valueType="num">
                                      <p:cBhvr>
                                        <p:cTn id="15"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18434"/>
                                        </p:tgtEl>
                                        <p:attrNameLst>
                                          <p:attrName>ppt_y</p:attrName>
                                        </p:attrNameLst>
                                      </p:cBhvr>
                                      <p:tavLst>
                                        <p:tav tm="0">
                                          <p:val>
                                            <p:strVal val="#ppt_y"/>
                                          </p:val>
                                        </p:tav>
                                        <p:tav tm="100000">
                                          <p:val>
                                            <p:strVal val="#ppt_y"/>
                                          </p:val>
                                        </p:tav>
                                      </p:tavLst>
                                    </p:anim>
                                    <p:anim calcmode="lin" valueType="num">
                                      <p:cBhvr>
                                        <p:cTn id="17"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18434"/>
                                        </p:tgtEl>
                                      </p:cBhvr>
                                    </p:animEffect>
                                  </p:childTnLst>
                                </p:cTn>
                              </p:par>
                            </p:childTnLst>
                          </p:cTn>
                        </p:par>
                        <p:par>
                          <p:cTn id="20" fill="hold" nodeType="afterGroup">
                            <p:stCondLst>
                              <p:cond delay="1160"/>
                            </p:stCondLst>
                            <p:childTnLst>
                              <p:par>
                                <p:cTn id="21" presetID="31" presetClass="entr" presetSubtype="0" fill="hold" grpId="0" nodeType="afterEffect">
                                  <p:stCondLst>
                                    <p:cond delay="0"/>
                                  </p:stCondLst>
                                  <p:childTnLst>
                                    <p:set>
                                      <p:cBhvr>
                                        <p:cTn id="22" dur="1" fill="hold">
                                          <p:stCondLst>
                                            <p:cond delay="0"/>
                                          </p:stCondLst>
                                        </p:cTn>
                                        <p:tgtEl>
                                          <p:spTgt spid="18440"/>
                                        </p:tgtEl>
                                        <p:attrNameLst>
                                          <p:attrName>style.visibility</p:attrName>
                                        </p:attrNameLst>
                                      </p:cBhvr>
                                      <p:to>
                                        <p:strVal val="visible"/>
                                      </p:to>
                                    </p:set>
                                    <p:anim calcmode="lin" valueType="num">
                                      <p:cBhvr>
                                        <p:cTn id="23" dur="500" fill="hold"/>
                                        <p:tgtEl>
                                          <p:spTgt spid="18440"/>
                                        </p:tgtEl>
                                        <p:attrNameLst>
                                          <p:attrName>ppt_w</p:attrName>
                                        </p:attrNameLst>
                                      </p:cBhvr>
                                      <p:tavLst>
                                        <p:tav tm="0">
                                          <p:val>
                                            <p:fltVal val="0"/>
                                          </p:val>
                                        </p:tav>
                                        <p:tav tm="100000">
                                          <p:val>
                                            <p:strVal val="#ppt_w"/>
                                          </p:val>
                                        </p:tav>
                                      </p:tavLst>
                                    </p:anim>
                                    <p:anim calcmode="lin" valueType="num">
                                      <p:cBhvr>
                                        <p:cTn id="24" dur="500" fill="hold"/>
                                        <p:tgtEl>
                                          <p:spTgt spid="18440"/>
                                        </p:tgtEl>
                                        <p:attrNameLst>
                                          <p:attrName>ppt_h</p:attrName>
                                        </p:attrNameLst>
                                      </p:cBhvr>
                                      <p:tavLst>
                                        <p:tav tm="0">
                                          <p:val>
                                            <p:fltVal val="0"/>
                                          </p:val>
                                        </p:tav>
                                        <p:tav tm="100000">
                                          <p:val>
                                            <p:strVal val="#ppt_h"/>
                                          </p:val>
                                        </p:tav>
                                      </p:tavLst>
                                    </p:anim>
                                    <p:anim calcmode="lin" valueType="num">
                                      <p:cBhvr>
                                        <p:cTn id="25" dur="500" fill="hold"/>
                                        <p:tgtEl>
                                          <p:spTgt spid="18440"/>
                                        </p:tgtEl>
                                        <p:attrNameLst>
                                          <p:attrName>style.rotation</p:attrName>
                                        </p:attrNameLst>
                                      </p:cBhvr>
                                      <p:tavLst>
                                        <p:tav tm="0">
                                          <p:val>
                                            <p:fltVal val="90"/>
                                          </p:val>
                                        </p:tav>
                                        <p:tav tm="100000">
                                          <p:val>
                                            <p:fltVal val="0"/>
                                          </p:val>
                                        </p:tav>
                                      </p:tavLst>
                                    </p:anim>
                                    <p:animEffect transition="in" filter="fade">
                                      <p:cBhvr>
                                        <p:cTn id="26" dur="500"/>
                                        <p:tgtEl>
                                          <p:spTgt spid="1844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8441"/>
                                        </p:tgtEl>
                                        <p:attrNameLst>
                                          <p:attrName>style.visibility</p:attrName>
                                        </p:attrNameLst>
                                      </p:cBhvr>
                                      <p:to>
                                        <p:strVal val="visible"/>
                                      </p:to>
                                    </p:set>
                                    <p:anim calcmode="lin" valueType="num">
                                      <p:cBhvr>
                                        <p:cTn id="29" dur="500" fill="hold"/>
                                        <p:tgtEl>
                                          <p:spTgt spid="18441"/>
                                        </p:tgtEl>
                                        <p:attrNameLst>
                                          <p:attrName>ppt_w</p:attrName>
                                        </p:attrNameLst>
                                      </p:cBhvr>
                                      <p:tavLst>
                                        <p:tav tm="0">
                                          <p:val>
                                            <p:fltVal val="0"/>
                                          </p:val>
                                        </p:tav>
                                        <p:tav tm="100000">
                                          <p:val>
                                            <p:strVal val="#ppt_w"/>
                                          </p:val>
                                        </p:tav>
                                      </p:tavLst>
                                    </p:anim>
                                    <p:anim calcmode="lin" valueType="num">
                                      <p:cBhvr>
                                        <p:cTn id="30" dur="500" fill="hold"/>
                                        <p:tgtEl>
                                          <p:spTgt spid="18441"/>
                                        </p:tgtEl>
                                        <p:attrNameLst>
                                          <p:attrName>ppt_h</p:attrName>
                                        </p:attrNameLst>
                                      </p:cBhvr>
                                      <p:tavLst>
                                        <p:tav tm="0">
                                          <p:val>
                                            <p:fltVal val="0"/>
                                          </p:val>
                                        </p:tav>
                                        <p:tav tm="100000">
                                          <p:val>
                                            <p:strVal val="#ppt_h"/>
                                          </p:val>
                                        </p:tav>
                                      </p:tavLst>
                                    </p:anim>
                                    <p:anim calcmode="lin" valueType="num">
                                      <p:cBhvr>
                                        <p:cTn id="31" dur="500" fill="hold"/>
                                        <p:tgtEl>
                                          <p:spTgt spid="18441"/>
                                        </p:tgtEl>
                                        <p:attrNameLst>
                                          <p:attrName>style.rotation</p:attrName>
                                        </p:attrNameLst>
                                      </p:cBhvr>
                                      <p:tavLst>
                                        <p:tav tm="0">
                                          <p:val>
                                            <p:fltVal val="90"/>
                                          </p:val>
                                        </p:tav>
                                        <p:tav tm="100000">
                                          <p:val>
                                            <p:fltVal val="0"/>
                                          </p:val>
                                        </p:tav>
                                      </p:tavLst>
                                    </p:anim>
                                    <p:animEffect transition="in" filter="fade">
                                      <p:cBhvr>
                                        <p:cTn id="32" dur="500"/>
                                        <p:tgtEl>
                                          <p:spTgt spid="18441"/>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8447"/>
                                        </p:tgtEl>
                                        <p:attrNameLst>
                                          <p:attrName>style.visibility</p:attrName>
                                        </p:attrNameLst>
                                      </p:cBhvr>
                                      <p:to>
                                        <p:strVal val="visible"/>
                                      </p:to>
                                    </p:set>
                                    <p:anim calcmode="lin" valueType="num">
                                      <p:cBhvr>
                                        <p:cTn id="35" dur="500" fill="hold"/>
                                        <p:tgtEl>
                                          <p:spTgt spid="18447"/>
                                        </p:tgtEl>
                                        <p:attrNameLst>
                                          <p:attrName>ppt_w</p:attrName>
                                        </p:attrNameLst>
                                      </p:cBhvr>
                                      <p:tavLst>
                                        <p:tav tm="0">
                                          <p:val>
                                            <p:fltVal val="0"/>
                                          </p:val>
                                        </p:tav>
                                        <p:tav tm="100000">
                                          <p:val>
                                            <p:strVal val="#ppt_w"/>
                                          </p:val>
                                        </p:tav>
                                      </p:tavLst>
                                    </p:anim>
                                    <p:anim calcmode="lin" valueType="num">
                                      <p:cBhvr>
                                        <p:cTn id="36" dur="500" fill="hold"/>
                                        <p:tgtEl>
                                          <p:spTgt spid="18447"/>
                                        </p:tgtEl>
                                        <p:attrNameLst>
                                          <p:attrName>ppt_h</p:attrName>
                                        </p:attrNameLst>
                                      </p:cBhvr>
                                      <p:tavLst>
                                        <p:tav tm="0">
                                          <p:val>
                                            <p:fltVal val="0"/>
                                          </p:val>
                                        </p:tav>
                                        <p:tav tm="100000">
                                          <p:val>
                                            <p:strVal val="#ppt_h"/>
                                          </p:val>
                                        </p:tav>
                                      </p:tavLst>
                                    </p:anim>
                                    <p:anim calcmode="lin" valueType="num">
                                      <p:cBhvr>
                                        <p:cTn id="37" dur="500" fill="hold"/>
                                        <p:tgtEl>
                                          <p:spTgt spid="18447"/>
                                        </p:tgtEl>
                                        <p:attrNameLst>
                                          <p:attrName>style.rotation</p:attrName>
                                        </p:attrNameLst>
                                      </p:cBhvr>
                                      <p:tavLst>
                                        <p:tav tm="0">
                                          <p:val>
                                            <p:fltVal val="90"/>
                                          </p:val>
                                        </p:tav>
                                        <p:tav tm="100000">
                                          <p:val>
                                            <p:fltVal val="0"/>
                                          </p:val>
                                        </p:tav>
                                      </p:tavLst>
                                    </p:anim>
                                    <p:animEffect transition="in" filter="fade">
                                      <p:cBhvr>
                                        <p:cTn id="38" dur="500"/>
                                        <p:tgtEl>
                                          <p:spTgt spid="1844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439"/>
                                        </p:tgtEl>
                                        <p:attrNameLst>
                                          <p:attrName>style.visibility</p:attrName>
                                        </p:attrNameLst>
                                      </p:cBhvr>
                                      <p:to>
                                        <p:strVal val="visible"/>
                                      </p:to>
                                    </p:set>
                                    <p:anim calcmode="lin" valueType="num">
                                      <p:cBhvr>
                                        <p:cTn id="41" dur="500" fill="hold"/>
                                        <p:tgtEl>
                                          <p:spTgt spid="18439"/>
                                        </p:tgtEl>
                                        <p:attrNameLst>
                                          <p:attrName>ppt_w</p:attrName>
                                        </p:attrNameLst>
                                      </p:cBhvr>
                                      <p:tavLst>
                                        <p:tav tm="0">
                                          <p:val>
                                            <p:fltVal val="0"/>
                                          </p:val>
                                        </p:tav>
                                        <p:tav tm="100000">
                                          <p:val>
                                            <p:strVal val="#ppt_w"/>
                                          </p:val>
                                        </p:tav>
                                      </p:tavLst>
                                    </p:anim>
                                    <p:anim calcmode="lin" valueType="num">
                                      <p:cBhvr>
                                        <p:cTn id="42" dur="500" fill="hold"/>
                                        <p:tgtEl>
                                          <p:spTgt spid="18439"/>
                                        </p:tgtEl>
                                        <p:attrNameLst>
                                          <p:attrName>ppt_h</p:attrName>
                                        </p:attrNameLst>
                                      </p:cBhvr>
                                      <p:tavLst>
                                        <p:tav tm="0">
                                          <p:val>
                                            <p:fltVal val="0"/>
                                          </p:val>
                                        </p:tav>
                                        <p:tav tm="100000">
                                          <p:val>
                                            <p:strVal val="#ppt_h"/>
                                          </p:val>
                                        </p:tav>
                                      </p:tavLst>
                                    </p:anim>
                                    <p:animEffect transition="in" filter="fade">
                                      <p:cBhvr>
                                        <p:cTn id="43" dur="500"/>
                                        <p:tgtEl>
                                          <p:spTgt spid="18439"/>
                                        </p:tgtEl>
                                      </p:cBhvr>
                                    </p:animEffect>
                                  </p:childTnLst>
                                </p:cTn>
                              </p:par>
                            </p:childTnLst>
                          </p:cTn>
                        </p:par>
                        <p:par>
                          <p:cTn id="44" fill="hold" nodeType="afterGroup">
                            <p:stCondLst>
                              <p:cond delay="1660"/>
                            </p:stCondLst>
                            <p:childTnLst>
                              <p:par>
                                <p:cTn id="45" presetID="31" presetClass="entr" presetSubtype="0" fill="hold" nodeType="afterEffect">
                                  <p:stCondLst>
                                    <p:cond delay="0"/>
                                  </p:stCondLst>
                                  <p:childTnLst>
                                    <p:set>
                                      <p:cBhvr>
                                        <p:cTn id="46" dur="1" fill="hold">
                                          <p:stCondLst>
                                            <p:cond delay="0"/>
                                          </p:stCondLst>
                                        </p:cTn>
                                        <p:tgtEl>
                                          <p:spTgt spid="18448"/>
                                        </p:tgtEl>
                                        <p:attrNameLst>
                                          <p:attrName>style.visibility</p:attrName>
                                        </p:attrNameLst>
                                      </p:cBhvr>
                                      <p:to>
                                        <p:strVal val="visible"/>
                                      </p:to>
                                    </p:set>
                                    <p:anim calcmode="lin" valueType="num">
                                      <p:cBhvr>
                                        <p:cTn id="47" dur="500" fill="hold"/>
                                        <p:tgtEl>
                                          <p:spTgt spid="18448"/>
                                        </p:tgtEl>
                                        <p:attrNameLst>
                                          <p:attrName>ppt_w</p:attrName>
                                        </p:attrNameLst>
                                      </p:cBhvr>
                                      <p:tavLst>
                                        <p:tav tm="0">
                                          <p:val>
                                            <p:fltVal val="0"/>
                                          </p:val>
                                        </p:tav>
                                        <p:tav tm="100000">
                                          <p:val>
                                            <p:strVal val="#ppt_w"/>
                                          </p:val>
                                        </p:tav>
                                      </p:tavLst>
                                    </p:anim>
                                    <p:anim calcmode="lin" valueType="num">
                                      <p:cBhvr>
                                        <p:cTn id="48" dur="500" fill="hold"/>
                                        <p:tgtEl>
                                          <p:spTgt spid="18448"/>
                                        </p:tgtEl>
                                        <p:attrNameLst>
                                          <p:attrName>ppt_h</p:attrName>
                                        </p:attrNameLst>
                                      </p:cBhvr>
                                      <p:tavLst>
                                        <p:tav tm="0">
                                          <p:val>
                                            <p:fltVal val="0"/>
                                          </p:val>
                                        </p:tav>
                                        <p:tav tm="100000">
                                          <p:val>
                                            <p:strVal val="#ppt_h"/>
                                          </p:val>
                                        </p:tav>
                                      </p:tavLst>
                                    </p:anim>
                                    <p:anim calcmode="lin" valueType="num">
                                      <p:cBhvr>
                                        <p:cTn id="49" dur="500" fill="hold"/>
                                        <p:tgtEl>
                                          <p:spTgt spid="18448"/>
                                        </p:tgtEl>
                                        <p:attrNameLst>
                                          <p:attrName>style.rotation</p:attrName>
                                        </p:attrNameLst>
                                      </p:cBhvr>
                                      <p:tavLst>
                                        <p:tav tm="0">
                                          <p:val>
                                            <p:fltVal val="90"/>
                                          </p:val>
                                        </p:tav>
                                        <p:tav tm="100000">
                                          <p:val>
                                            <p:fltVal val="0"/>
                                          </p:val>
                                        </p:tav>
                                      </p:tavLst>
                                    </p:anim>
                                    <p:animEffect transition="in" filter="fade">
                                      <p:cBhvr>
                                        <p:cTn id="50" dur="500"/>
                                        <p:tgtEl>
                                          <p:spTgt spid="18448"/>
                                        </p:tgtEl>
                                      </p:cBhvr>
                                    </p:animEffect>
                                  </p:childTnLst>
                                </p:cTn>
                              </p:par>
                            </p:childTnLst>
                          </p:cTn>
                        </p:par>
                        <p:par>
                          <p:cTn id="51" fill="hold">
                            <p:stCondLst>
                              <p:cond delay="216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3"/>
                                        </p:tgtEl>
                                        <p:attrNameLst>
                                          <p:attrName>style.visibility</p:attrName>
                                        </p:attrNameLst>
                                      </p:cBhvr>
                                      <p:to>
                                        <p:strVal val="visible"/>
                                      </p:to>
                                    </p:set>
                                    <p:anim calcmode="lin" valueType="num">
                                      <p:cBhvr>
                                        <p:cTn id="54"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5" dur="400" fill="hold"/>
                                        <p:tgtEl>
                                          <p:spTgt spid="3"/>
                                        </p:tgtEl>
                                        <p:attrNameLst>
                                          <p:attrName>ppt_y</p:attrName>
                                        </p:attrNameLst>
                                      </p:cBhvr>
                                      <p:tavLst>
                                        <p:tav tm="0">
                                          <p:val>
                                            <p:strVal val="#ppt_y"/>
                                          </p:val>
                                        </p:tav>
                                        <p:tav tm="100000">
                                          <p:val>
                                            <p:strVal val="#ppt_y"/>
                                          </p:val>
                                        </p:tav>
                                      </p:tavLst>
                                    </p:anim>
                                    <p:anim calcmode="lin" valueType="num">
                                      <p:cBhvr>
                                        <p:cTn id="56"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7"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8" dur="4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9" grpId="0" animBg="1"/>
      <p:bldP spid="18440" grpId="0" autoUpdateAnimBg="0"/>
      <p:bldP spid="18441" grpId="0" autoUpdateAnimBg="0"/>
      <p:bldP spid="1844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7" name="TextBox 6"/>
          <p:cNvSpPr txBox="1">
            <a:spLocks noChangeArrowheads="1"/>
          </p:cNvSpPr>
          <p:nvPr/>
        </p:nvSpPr>
        <p:spPr bwMode="auto">
          <a:xfrm>
            <a:off x="3436698" y="1125933"/>
            <a:ext cx="63340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F8F8F8"/>
                </a:solidFill>
                <a:latin typeface="微软雅黑" panose="020B0503020204020204" pitchFamily="34" charset="-122"/>
                <a:ea typeface="微软雅黑" panose="020B0503020204020204" pitchFamily="34" charset="-122"/>
              </a:rPr>
              <a:t>四</a:t>
            </a:r>
            <a:r>
              <a:rPr lang="zh-CN" altLang="en-US" sz="3200" b="1" dirty="0" smtClean="0">
                <a:solidFill>
                  <a:srgbClr val="F8F8F8"/>
                </a:solidFill>
                <a:latin typeface="微软雅黑" panose="020B0503020204020204" pitchFamily="34" charset="-122"/>
                <a:ea typeface="微软雅黑" panose="020B0503020204020204" pitchFamily="34" charset="-122"/>
              </a:rPr>
              <a:t>、</a:t>
            </a:r>
            <a:r>
              <a:rPr lang="zh-CN" altLang="en-US" sz="3200" b="1" dirty="0">
                <a:solidFill>
                  <a:srgbClr val="F8F8F8"/>
                </a:solidFill>
                <a:latin typeface="微软雅黑" panose="020B0503020204020204" pitchFamily="34" charset="-122"/>
                <a:ea typeface="微软雅黑" panose="020B0503020204020204" pitchFamily="34" charset="-122"/>
              </a:rPr>
              <a:t>暗原色理论的相关知识</a:t>
            </a:r>
          </a:p>
          <a:p>
            <a:pPr eaLnBrk="1" hangingPunct="1"/>
            <a:endParaRPr lang="zh-CN" altLang="en-US" sz="3200" b="1" dirty="0">
              <a:solidFill>
                <a:srgbClr val="F8F8F8"/>
              </a:solidFill>
              <a:latin typeface="微软雅黑" panose="020B0503020204020204" pitchFamily="34" charset="-122"/>
              <a:ea typeface="微软雅黑" panose="020B0503020204020204" pitchFamily="34" charset="-122"/>
            </a:endParaRPr>
          </a:p>
        </p:txBody>
      </p:sp>
      <p:cxnSp>
        <p:nvCxnSpPr>
          <p:cNvPr id="21510" name="直接连接符 10"/>
          <p:cNvCxnSpPr>
            <a:cxnSpLocks noChangeShapeType="1"/>
          </p:cNvCxnSpPr>
          <p:nvPr/>
        </p:nvCxnSpPr>
        <p:spPr bwMode="auto">
          <a:xfrm flipH="1">
            <a:off x="3443039" y="1916832"/>
            <a:ext cx="8620125" cy="0"/>
          </a:xfrm>
          <a:prstGeom prst="line">
            <a:avLst/>
          </a:prstGeom>
          <a:noFill/>
          <a:ln w="9525" cmpd="sng">
            <a:solidFill>
              <a:srgbClr val="F8F8F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1" name="Group 7"/>
          <p:cNvGrpSpPr>
            <a:grpSpLocks/>
          </p:cNvGrpSpPr>
          <p:nvPr/>
        </p:nvGrpSpPr>
        <p:grpSpPr bwMode="auto">
          <a:xfrm>
            <a:off x="1231394" y="1124744"/>
            <a:ext cx="2093913" cy="2122488"/>
            <a:chOff x="0" y="0"/>
            <a:chExt cx="2093913" cy="2122488"/>
          </a:xfrm>
        </p:grpSpPr>
        <p:sp>
          <p:nvSpPr>
            <p:cNvPr id="21512" name="Freeform 6"/>
            <p:cNvSpPr>
              <a:spLocks noEditPoints="1"/>
            </p:cNvSpPr>
            <p:nvPr/>
          </p:nvSpPr>
          <p:spPr bwMode="auto">
            <a:xfrm>
              <a:off x="0" y="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3" name="Freeform 10"/>
            <p:cNvSpPr>
              <a:spLocks noEditPoints="1"/>
            </p:cNvSpPr>
            <p:nvPr/>
          </p:nvSpPr>
          <p:spPr bwMode="auto">
            <a:xfrm>
              <a:off x="155223" y="163129"/>
              <a:ext cx="1796329" cy="1793077"/>
            </a:xfrm>
            <a:custGeom>
              <a:avLst/>
              <a:gdLst>
                <a:gd name="T0" fmla="*/ 573 w 1145"/>
                <a:gd name="T1" fmla="*/ 426 h 1145"/>
                <a:gd name="T2" fmla="*/ 426 w 1145"/>
                <a:gd name="T3" fmla="*/ 573 h 1145"/>
                <a:gd name="T4" fmla="*/ 573 w 1145"/>
                <a:gd name="T5" fmla="*/ 720 h 1145"/>
                <a:gd name="T6" fmla="*/ 720 w 1145"/>
                <a:gd name="T7" fmla="*/ 573 h 1145"/>
                <a:gd name="T8" fmla="*/ 573 w 1145"/>
                <a:gd name="T9" fmla="*/ 426 h 1145"/>
                <a:gd name="T10" fmla="*/ 633 w 1145"/>
                <a:gd name="T11" fmla="*/ 853 h 1145"/>
                <a:gd name="T12" fmla="*/ 633 w 1145"/>
                <a:gd name="T13" fmla="*/ 786 h 1145"/>
                <a:gd name="T14" fmla="*/ 513 w 1145"/>
                <a:gd name="T15" fmla="*/ 786 h 1145"/>
                <a:gd name="T16" fmla="*/ 513 w 1145"/>
                <a:gd name="T17" fmla="*/ 853 h 1145"/>
                <a:gd name="T18" fmla="*/ 293 w 1145"/>
                <a:gd name="T19" fmla="*/ 633 h 1145"/>
                <a:gd name="T20" fmla="*/ 359 w 1145"/>
                <a:gd name="T21" fmla="*/ 633 h 1145"/>
                <a:gd name="T22" fmla="*/ 359 w 1145"/>
                <a:gd name="T23" fmla="*/ 513 h 1145"/>
                <a:gd name="T24" fmla="*/ 293 w 1145"/>
                <a:gd name="T25" fmla="*/ 513 h 1145"/>
                <a:gd name="T26" fmla="*/ 513 w 1145"/>
                <a:gd name="T27" fmla="*/ 293 h 1145"/>
                <a:gd name="T28" fmla="*/ 513 w 1145"/>
                <a:gd name="T29" fmla="*/ 359 h 1145"/>
                <a:gd name="T30" fmla="*/ 633 w 1145"/>
                <a:gd name="T31" fmla="*/ 359 h 1145"/>
                <a:gd name="T32" fmla="*/ 633 w 1145"/>
                <a:gd name="T33" fmla="*/ 293 h 1145"/>
                <a:gd name="T34" fmla="*/ 853 w 1145"/>
                <a:gd name="T35" fmla="*/ 513 h 1145"/>
                <a:gd name="T36" fmla="*/ 787 w 1145"/>
                <a:gd name="T37" fmla="*/ 513 h 1145"/>
                <a:gd name="T38" fmla="*/ 787 w 1145"/>
                <a:gd name="T39" fmla="*/ 633 h 1145"/>
                <a:gd name="T40" fmla="*/ 853 w 1145"/>
                <a:gd name="T41" fmla="*/ 633 h 1145"/>
                <a:gd name="T42" fmla="*/ 633 w 1145"/>
                <a:gd name="T43" fmla="*/ 853 h 1145"/>
                <a:gd name="T44" fmla="*/ 975 w 1145"/>
                <a:gd name="T45" fmla="*/ 513 h 1145"/>
                <a:gd name="T46" fmla="*/ 633 w 1145"/>
                <a:gd name="T47" fmla="*/ 171 h 1145"/>
                <a:gd name="T48" fmla="*/ 633 w 1145"/>
                <a:gd name="T49" fmla="*/ 0 h 1145"/>
                <a:gd name="T50" fmla="*/ 513 w 1145"/>
                <a:gd name="T51" fmla="*/ 0 h 1145"/>
                <a:gd name="T52" fmla="*/ 513 w 1145"/>
                <a:gd name="T53" fmla="*/ 171 h 1145"/>
                <a:gd name="T54" fmla="*/ 171 w 1145"/>
                <a:gd name="T55" fmla="*/ 513 h 1145"/>
                <a:gd name="T56" fmla="*/ 0 w 1145"/>
                <a:gd name="T57" fmla="*/ 513 h 1145"/>
                <a:gd name="T58" fmla="*/ 0 w 1145"/>
                <a:gd name="T59" fmla="*/ 633 h 1145"/>
                <a:gd name="T60" fmla="*/ 171 w 1145"/>
                <a:gd name="T61" fmla="*/ 633 h 1145"/>
                <a:gd name="T62" fmla="*/ 513 w 1145"/>
                <a:gd name="T63" fmla="*/ 975 h 1145"/>
                <a:gd name="T64" fmla="*/ 513 w 1145"/>
                <a:gd name="T65" fmla="*/ 1145 h 1145"/>
                <a:gd name="T66" fmla="*/ 633 w 1145"/>
                <a:gd name="T67" fmla="*/ 1145 h 1145"/>
                <a:gd name="T68" fmla="*/ 633 w 1145"/>
                <a:gd name="T69" fmla="*/ 975 h 1145"/>
                <a:gd name="T70" fmla="*/ 975 w 1145"/>
                <a:gd name="T71" fmla="*/ 633 h 1145"/>
                <a:gd name="T72" fmla="*/ 1145 w 1145"/>
                <a:gd name="T73" fmla="*/ 633 h 1145"/>
                <a:gd name="T74" fmla="*/ 1145 w 1145"/>
                <a:gd name="T75" fmla="*/ 513 h 1145"/>
                <a:gd name="T76" fmla="*/ 975 w 1145"/>
                <a:gd name="T77" fmla="*/ 51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5" h="1145">
                  <a:moveTo>
                    <a:pt x="573" y="426"/>
                  </a:moveTo>
                  <a:cubicBezTo>
                    <a:pt x="492" y="426"/>
                    <a:pt x="426" y="492"/>
                    <a:pt x="426" y="573"/>
                  </a:cubicBezTo>
                  <a:cubicBezTo>
                    <a:pt x="426" y="654"/>
                    <a:pt x="492" y="720"/>
                    <a:pt x="573" y="720"/>
                  </a:cubicBezTo>
                  <a:cubicBezTo>
                    <a:pt x="654" y="720"/>
                    <a:pt x="720" y="654"/>
                    <a:pt x="720" y="573"/>
                  </a:cubicBezTo>
                  <a:cubicBezTo>
                    <a:pt x="720" y="492"/>
                    <a:pt x="654" y="426"/>
                    <a:pt x="573" y="426"/>
                  </a:cubicBezTo>
                  <a:close/>
                  <a:moveTo>
                    <a:pt x="633" y="853"/>
                  </a:moveTo>
                  <a:lnTo>
                    <a:pt x="633" y="786"/>
                  </a:lnTo>
                  <a:lnTo>
                    <a:pt x="513" y="786"/>
                  </a:lnTo>
                  <a:lnTo>
                    <a:pt x="513" y="853"/>
                  </a:lnTo>
                  <a:cubicBezTo>
                    <a:pt x="403" y="829"/>
                    <a:pt x="316" y="743"/>
                    <a:pt x="293" y="633"/>
                  </a:cubicBezTo>
                  <a:lnTo>
                    <a:pt x="359" y="633"/>
                  </a:lnTo>
                  <a:lnTo>
                    <a:pt x="359" y="513"/>
                  </a:lnTo>
                  <a:lnTo>
                    <a:pt x="293" y="513"/>
                  </a:lnTo>
                  <a:cubicBezTo>
                    <a:pt x="316" y="403"/>
                    <a:pt x="403" y="316"/>
                    <a:pt x="513" y="293"/>
                  </a:cubicBezTo>
                  <a:lnTo>
                    <a:pt x="513" y="359"/>
                  </a:lnTo>
                  <a:lnTo>
                    <a:pt x="633" y="359"/>
                  </a:lnTo>
                  <a:lnTo>
                    <a:pt x="633" y="293"/>
                  </a:lnTo>
                  <a:cubicBezTo>
                    <a:pt x="743" y="316"/>
                    <a:pt x="830" y="403"/>
                    <a:pt x="853" y="513"/>
                  </a:cubicBezTo>
                  <a:lnTo>
                    <a:pt x="787" y="513"/>
                  </a:lnTo>
                  <a:lnTo>
                    <a:pt x="787" y="633"/>
                  </a:lnTo>
                  <a:lnTo>
                    <a:pt x="853" y="633"/>
                  </a:lnTo>
                  <a:cubicBezTo>
                    <a:pt x="830" y="743"/>
                    <a:pt x="743" y="829"/>
                    <a:pt x="633" y="853"/>
                  </a:cubicBezTo>
                  <a:close/>
                  <a:moveTo>
                    <a:pt x="975" y="513"/>
                  </a:moveTo>
                  <a:cubicBezTo>
                    <a:pt x="949" y="337"/>
                    <a:pt x="809" y="197"/>
                    <a:pt x="633" y="171"/>
                  </a:cubicBezTo>
                  <a:lnTo>
                    <a:pt x="633" y="0"/>
                  </a:lnTo>
                  <a:lnTo>
                    <a:pt x="513" y="0"/>
                  </a:lnTo>
                  <a:lnTo>
                    <a:pt x="513" y="171"/>
                  </a:lnTo>
                  <a:cubicBezTo>
                    <a:pt x="337" y="197"/>
                    <a:pt x="197" y="337"/>
                    <a:pt x="171" y="513"/>
                  </a:cubicBezTo>
                  <a:lnTo>
                    <a:pt x="0" y="513"/>
                  </a:lnTo>
                  <a:lnTo>
                    <a:pt x="0" y="633"/>
                  </a:lnTo>
                  <a:lnTo>
                    <a:pt x="171" y="633"/>
                  </a:lnTo>
                  <a:cubicBezTo>
                    <a:pt x="197" y="809"/>
                    <a:pt x="337" y="949"/>
                    <a:pt x="513" y="975"/>
                  </a:cubicBezTo>
                  <a:lnTo>
                    <a:pt x="513" y="1145"/>
                  </a:lnTo>
                  <a:lnTo>
                    <a:pt x="633" y="1145"/>
                  </a:lnTo>
                  <a:lnTo>
                    <a:pt x="633" y="975"/>
                  </a:lnTo>
                  <a:cubicBezTo>
                    <a:pt x="809" y="949"/>
                    <a:pt x="949" y="809"/>
                    <a:pt x="975" y="633"/>
                  </a:cubicBezTo>
                  <a:lnTo>
                    <a:pt x="1145" y="633"/>
                  </a:lnTo>
                  <a:lnTo>
                    <a:pt x="1145" y="513"/>
                  </a:lnTo>
                  <a:lnTo>
                    <a:pt x="975" y="513"/>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TextBox 1"/>
          <p:cNvSpPr txBox="1"/>
          <p:nvPr/>
        </p:nvSpPr>
        <p:spPr>
          <a:xfrm>
            <a:off x="3436698" y="1922511"/>
            <a:ext cx="8626466" cy="4801314"/>
          </a:xfrm>
          <a:prstGeom prst="rect">
            <a:avLst/>
          </a:prstGeom>
          <a:noFill/>
        </p:spPr>
        <p:txBody>
          <a:bodyPr wrap="square" rtlCol="0">
            <a:spAutoFit/>
          </a:bodyPr>
          <a:lstStyle/>
          <a:p>
            <a:pPr indent="457200">
              <a:lnSpc>
                <a:spcPct val="150000"/>
              </a:lnSpc>
            </a:pPr>
            <a:r>
              <a:rPr lang="zh-CN" altLang="en-US" sz="2400" dirty="0">
                <a:solidFill>
                  <a:schemeClr val="accent4">
                    <a:lumMod val="85000"/>
                    <a:lumOff val="15000"/>
                  </a:schemeClr>
                </a:solidFill>
                <a:latin typeface="+mn-ea"/>
                <a:ea typeface="+mn-ea"/>
              </a:rPr>
              <a:t>图像去雾的研究算法有很多，但是最主要分为两类：基于图像增强的去雾算法和基于图像复原的去雾算法。</a:t>
            </a:r>
            <a:endParaRPr lang="en-US" altLang="zh-CN" sz="2400" dirty="0">
              <a:solidFill>
                <a:schemeClr val="accent4">
                  <a:lumMod val="85000"/>
                  <a:lumOff val="15000"/>
                </a:schemeClr>
              </a:solidFill>
              <a:latin typeface="+mn-ea"/>
              <a:ea typeface="+mn-ea"/>
            </a:endParaRPr>
          </a:p>
          <a:p>
            <a:pPr indent="457200">
              <a:lnSpc>
                <a:spcPct val="150000"/>
              </a:lnSpc>
            </a:pPr>
            <a:r>
              <a:rPr lang="zh-CN" altLang="en-US" sz="2400" dirty="0">
                <a:solidFill>
                  <a:schemeClr val="accent4">
                    <a:lumMod val="85000"/>
                    <a:lumOff val="15000"/>
                  </a:schemeClr>
                </a:solidFill>
                <a:latin typeface="+mn-ea"/>
                <a:ea typeface="+mn-ea"/>
              </a:rPr>
              <a:t>基于图像增强算法，仅仅考虑了</a:t>
            </a:r>
            <a:r>
              <a:rPr lang="zh-CN" altLang="zh-CN" sz="2400" dirty="0">
                <a:solidFill>
                  <a:schemeClr val="accent4">
                    <a:lumMod val="85000"/>
                    <a:lumOff val="15000"/>
                  </a:schemeClr>
                </a:solidFill>
                <a:latin typeface="+mn-ea"/>
                <a:ea typeface="+mn-ea"/>
              </a:rPr>
              <a:t>雾天图像低亮度和低对比度的特征，直接对图像中感兴趣的信息进行增强，达到图像视觉效果的改善与提高。</a:t>
            </a:r>
            <a:endParaRPr lang="en-US" altLang="zh-CN" sz="2400" dirty="0">
              <a:solidFill>
                <a:schemeClr val="accent4">
                  <a:lumMod val="85000"/>
                  <a:lumOff val="15000"/>
                </a:schemeClr>
              </a:solidFill>
              <a:latin typeface="+mn-ea"/>
              <a:ea typeface="+mn-ea"/>
            </a:endParaRPr>
          </a:p>
          <a:p>
            <a:pPr indent="457200">
              <a:lnSpc>
                <a:spcPct val="150000"/>
              </a:lnSpc>
            </a:pPr>
            <a:r>
              <a:rPr lang="zh-CN" altLang="en-US" sz="2400" dirty="0">
                <a:solidFill>
                  <a:schemeClr val="accent4">
                    <a:lumMod val="85000"/>
                    <a:lumOff val="15000"/>
                  </a:schemeClr>
                </a:solidFill>
                <a:latin typeface="+mn-ea"/>
                <a:ea typeface="+mn-ea"/>
              </a:rPr>
              <a:t>基于图像复原算法，</a:t>
            </a:r>
            <a:r>
              <a:rPr lang="zh-CN" altLang="zh-CN" sz="2400" dirty="0">
                <a:solidFill>
                  <a:schemeClr val="accent4">
                    <a:lumMod val="85000"/>
                    <a:lumOff val="15000"/>
                  </a:schemeClr>
                </a:solidFill>
                <a:latin typeface="+mn-ea"/>
                <a:ea typeface="+mn-ea"/>
              </a:rPr>
              <a:t>考虑了图像的物理退化过程，针对性强，所以恢复出来的图像一般都比较清晰自然，并且不会造成信息的丢失</a:t>
            </a:r>
            <a:r>
              <a:rPr lang="zh-CN" altLang="en-US" sz="2400" dirty="0">
                <a:solidFill>
                  <a:schemeClr val="accent4">
                    <a:lumMod val="85000"/>
                    <a:lumOff val="15000"/>
                  </a:schemeClr>
                </a:solidFill>
                <a:latin typeface="+mn-ea"/>
                <a:ea typeface="+mn-ea"/>
              </a:rPr>
              <a:t>。</a:t>
            </a:r>
          </a:p>
          <a:p>
            <a:endParaRPr lang="zh-CN" altLang="en-US" dirty="0"/>
          </a:p>
        </p:txBody>
      </p:sp>
    </p:spTree>
    <p:extLst>
      <p:ext uri="{BB962C8B-B14F-4D97-AF65-F5344CB8AC3E}">
        <p14:creationId xmlns:p14="http://schemas.microsoft.com/office/powerpoint/2010/main" val="3750056477"/>
      </p:ext>
    </p:extLst>
  </p:cSld>
  <p:clrMapOvr>
    <a:masterClrMapping/>
  </p:clrMapOvr>
  <p:transition spd="slow" advTm="2152">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1+#ppt_w/2"/>
                                          </p:val>
                                        </p:tav>
                                        <p:tav tm="100000">
                                          <p:val>
                                            <p:strVal val="#ppt_x"/>
                                          </p:val>
                                        </p:tav>
                                      </p:tavLst>
                                    </p:anim>
                                    <p:anim calcmode="lin" valueType="num">
                                      <p:cBhvr additive="base">
                                        <p:cTn id="8" dur="500" fill="hold"/>
                                        <p:tgtEl>
                                          <p:spTgt spid="215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21511"/>
                                        </p:tgtEl>
                                        <p:attrNameLst>
                                          <p:attrName>style.visibility</p:attrName>
                                        </p:attrNameLst>
                                      </p:cBhvr>
                                      <p:to>
                                        <p:strVal val="visible"/>
                                      </p:to>
                                    </p:set>
                                    <p:anim calcmode="lin" valueType="num">
                                      <p:cBhvr>
                                        <p:cTn id="12" dur="300" fill="hold"/>
                                        <p:tgtEl>
                                          <p:spTgt spid="21511"/>
                                        </p:tgtEl>
                                        <p:attrNameLst>
                                          <p:attrName>ppt_w</p:attrName>
                                        </p:attrNameLst>
                                      </p:cBhvr>
                                      <p:tavLst>
                                        <p:tav tm="0">
                                          <p:val>
                                            <p:fltVal val="0"/>
                                          </p:val>
                                        </p:tav>
                                        <p:tav tm="100000">
                                          <p:val>
                                            <p:strVal val="#ppt_w"/>
                                          </p:val>
                                        </p:tav>
                                      </p:tavLst>
                                    </p:anim>
                                    <p:anim calcmode="lin" valueType="num">
                                      <p:cBhvr>
                                        <p:cTn id="13" dur="300" fill="hold"/>
                                        <p:tgtEl>
                                          <p:spTgt spid="21511"/>
                                        </p:tgtEl>
                                        <p:attrNameLst>
                                          <p:attrName>ppt_h</p:attrName>
                                        </p:attrNameLst>
                                      </p:cBhvr>
                                      <p:tavLst>
                                        <p:tav tm="0">
                                          <p:val>
                                            <p:fltVal val="0"/>
                                          </p:val>
                                        </p:tav>
                                        <p:tav tm="100000">
                                          <p:val>
                                            <p:strVal val="#ppt_h"/>
                                          </p:val>
                                        </p:tav>
                                      </p:tavLst>
                                    </p:anim>
                                    <p:animEffect transition="in" filter="fade">
                                      <p:cBhvr>
                                        <p:cTn id="14" dur="300"/>
                                        <p:tgtEl>
                                          <p:spTgt spid="21511"/>
                                        </p:tgtEl>
                                      </p:cBhvr>
                                    </p:animEffect>
                                  </p:childTnLst>
                                </p:cTn>
                              </p:par>
                            </p:childTnLst>
                          </p:cTn>
                        </p:par>
                        <p:par>
                          <p:cTn id="15" fill="hold">
                            <p:stCondLst>
                              <p:cond delay="800"/>
                            </p:stCondLst>
                            <p:childTnLst>
                              <p:par>
                                <p:cTn id="16" presetID="16" presetClass="entr" presetSubtype="42" fill="hold" grpId="0" nodeType="afterEffect">
                                  <p:stCondLst>
                                    <p:cond delay="0"/>
                                  </p:stCondLst>
                                  <p:childTnLst>
                                    <p:set>
                                      <p:cBhvr>
                                        <p:cTn id="17" dur="1" fill="hold">
                                          <p:stCondLst>
                                            <p:cond delay="0"/>
                                          </p:stCondLst>
                                        </p:cTn>
                                        <p:tgtEl>
                                          <p:spTgt spid="21507"/>
                                        </p:tgtEl>
                                        <p:attrNameLst>
                                          <p:attrName>style.visibility</p:attrName>
                                        </p:attrNameLst>
                                      </p:cBhvr>
                                      <p:to>
                                        <p:strVal val="visible"/>
                                      </p:to>
                                    </p:set>
                                    <p:animEffect transition="in" filter="barn(outHorizontal)">
                                      <p:cBhvr>
                                        <p:cTn id="18" dur="1000"/>
                                        <p:tgtEl>
                                          <p:spTgt spid="21507"/>
                                        </p:tgtEl>
                                      </p:cBhvr>
                                    </p:animEffect>
                                  </p:childTnLst>
                                </p:cTn>
                              </p:par>
                            </p:childTnLst>
                          </p:cTn>
                        </p:par>
                        <p:par>
                          <p:cTn id="19" fill="hold">
                            <p:stCondLst>
                              <p:cond delay="1800"/>
                            </p:stCondLst>
                            <p:childTnLst>
                              <p:par>
                                <p:cTn id="20" presetID="16" presetClass="entr" presetSubtype="42"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 grpId="0"/>
    </p:bldLst>
  </p:timing>
</p:sld>
</file>

<file path=ppt/theme/theme1.xml><?xml version="1.0" encoding="utf-8"?>
<a:theme xmlns:a="http://schemas.openxmlformats.org/drawingml/2006/main" name="第一PPT，www.1ppt.com">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6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6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6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7_默认设计模板">
  <a:themeElements>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fontScheme name="7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7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7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8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8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8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9_默认设计模板">
  <a:themeElements>
    <a:clrScheme name="">
      <a:dk1>
        <a:srgbClr val="000000"/>
      </a:dk1>
      <a:lt1>
        <a:srgbClr val="21A3D0"/>
      </a:lt1>
      <a:dk2>
        <a:srgbClr val="2B2E30"/>
      </a:dk2>
      <a:lt2>
        <a:srgbClr val="21A3D0"/>
      </a:lt2>
      <a:accent1>
        <a:srgbClr val="2B2E30"/>
      </a:accent1>
      <a:accent2>
        <a:srgbClr val="21A3D0"/>
      </a:accent2>
      <a:accent3>
        <a:srgbClr val="ABCEE4"/>
      </a:accent3>
      <a:accent4>
        <a:srgbClr val="000000"/>
      </a:accent4>
      <a:accent5>
        <a:srgbClr val="ACADAD"/>
      </a:accent5>
      <a:accent6>
        <a:srgbClr val="1D93BC"/>
      </a:accent6>
      <a:hlink>
        <a:srgbClr val="21A3D0"/>
      </a:hlink>
      <a:folHlink>
        <a:srgbClr val="2B2E30"/>
      </a:folHlink>
    </a:clrScheme>
    <a:fontScheme name="9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9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9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
    <a:dk1>
      <a:srgbClr val="C2C1C1"/>
    </a:dk1>
    <a:lt1>
      <a:srgbClr val="21A3D0"/>
    </a:lt1>
    <a:dk2>
      <a:srgbClr val="4D4D4D"/>
    </a:dk2>
    <a:lt2>
      <a:srgbClr val="999999"/>
    </a:lt2>
    <a:accent1>
      <a:srgbClr val="21A3D0"/>
    </a:accent1>
    <a:accent2>
      <a:srgbClr val="333333"/>
    </a:accent2>
    <a:accent3>
      <a:srgbClr val="B2B2B2"/>
    </a:accent3>
    <a:accent4>
      <a:srgbClr val="1B8BB1"/>
    </a:accent4>
    <a:accent5>
      <a:srgbClr val="ABCEE4"/>
    </a:accent5>
    <a:accent6>
      <a:srgbClr val="2D2D2D"/>
    </a:accent6>
    <a:hlink>
      <a:srgbClr val="FFFFFF"/>
    </a:hlink>
    <a:folHlink>
      <a:srgbClr val="DEDEDD"/>
    </a:folHlink>
  </a:clrScheme>
</a:themeOverride>
</file>

<file path=docProps/app.xml><?xml version="1.0" encoding="utf-8"?>
<Properties xmlns="http://schemas.openxmlformats.org/officeDocument/2006/extended-properties" xmlns:vt="http://schemas.openxmlformats.org/officeDocument/2006/docPropsVTypes">
  <Template/>
  <TotalTime>5490</TotalTime>
  <Pages>0</Pages>
  <Words>3675</Words>
  <Characters>0</Characters>
  <Application>Microsoft Office PowerPoint</Application>
  <DocSecurity>0</DocSecurity>
  <PresentationFormat>自定义</PresentationFormat>
  <Lines>0</Lines>
  <Paragraphs>142</Paragraphs>
  <Slides>29</Slides>
  <Notes>0</Notes>
  <HiddenSlides>0</HiddenSlides>
  <MMClips>0</MMClips>
  <ScaleCrop>false</ScaleCrop>
  <HeadingPairs>
    <vt:vector size="4" baseType="variant">
      <vt:variant>
        <vt:lpstr>主题</vt:lpstr>
      </vt:variant>
      <vt:variant>
        <vt:i4>8</vt:i4>
      </vt:variant>
      <vt:variant>
        <vt:lpstr>幻灯片标题</vt:lpstr>
      </vt:variant>
      <vt:variant>
        <vt:i4>29</vt:i4>
      </vt:variant>
    </vt:vector>
  </HeadingPairs>
  <TitlesOfParts>
    <vt:vector size="37" baseType="lpstr">
      <vt:lpstr>第一PPT，www.1ppt.com</vt:lpstr>
      <vt:lpstr>1_默认设计模板</vt:lpstr>
      <vt:lpstr>3_默认设计模板</vt:lpstr>
      <vt:lpstr>5_默认设计模板</vt:lpstr>
      <vt:lpstr>6_默认设计模板</vt:lpstr>
      <vt:lpstr>7_默认设计模板</vt:lpstr>
      <vt:lpstr>8_默认设计模板</vt:lpstr>
      <vt:lpstr>9_默认设计模板</vt:lpstr>
      <vt:lpstr>基于暗原色理论的图像去雾方法研究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非常感谢聆听</vt:lpstr>
    </vt:vector>
  </TitlesOfParts>
  <Company>第一PPT</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lenovo1</cp:lastModifiedBy>
  <cp:revision>642</cp:revision>
  <dcterms:created xsi:type="dcterms:W3CDTF">2013-01-25T01:44:32Z</dcterms:created>
  <dcterms:modified xsi:type="dcterms:W3CDTF">2019-11-16T05:49:10Z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